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815" r:id="rId5"/>
    <p:sldId id="816" r:id="rId6"/>
    <p:sldId id="817" r:id="rId7"/>
    <p:sldId id="820" r:id="rId8"/>
    <p:sldId id="818" r:id="rId9"/>
    <p:sldId id="82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1694C8A-D095-4C7B-A265-FFB7E4F01871}">
          <p14:sldIdLst>
            <p14:sldId id="815"/>
          </p14:sldIdLst>
        </p14:section>
        <p14:section name="2021 Virtual Global Hackathon" id="{301E8A9D-D175-4475-B5AB-7E3E5502F9B4}">
          <p14:sldIdLst>
            <p14:sldId id="816"/>
            <p14:sldId id="817"/>
            <p14:sldId id="820"/>
          </p14:sldIdLst>
        </p14:section>
        <p14:section name="Outro" id="{E74E53D6-07F6-4DEB-B427-D9B91CED1BE8}">
          <p14:sldIdLst>
            <p14:sldId id="818"/>
            <p14:sldId id="822"/>
          </p14:sldIdLst>
        </p14:section>
        <p14:section name="Appendix" id="{420383D9-84DF-4481-BEBC-64DE8CA229F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6" autoAdjust="0"/>
    <p:restoredTop sz="94719"/>
  </p:normalViewPr>
  <p:slideViewPr>
    <p:cSldViewPr snapToGrid="0">
      <p:cViewPr>
        <p:scale>
          <a:sx n="120" d="100"/>
          <a:sy n="120" d="100"/>
        </p:scale>
        <p:origin x="248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59301-1996-4D08-AA6F-B121F646526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D5E9350-E19B-41FE-AD0A-BA897F7D439E}">
      <dgm:prSet/>
      <dgm:spPr/>
      <dgm:t>
        <a:bodyPr/>
        <a:lstStyle/>
        <a:p>
          <a:pPr>
            <a:lnSpc>
              <a:spcPct val="100000"/>
            </a:lnSpc>
            <a:defRPr cap="all"/>
          </a:pPr>
          <a:r>
            <a:rPr lang="en-US" dirty="0"/>
            <a:t>Describe Your process or method e.g. Computer Software and Method of Doing Business.</a:t>
          </a:r>
          <a:br>
            <a:rPr lang="en-US" dirty="0"/>
          </a:br>
          <a:br>
            <a:rPr lang="en-US" dirty="0"/>
          </a:br>
          <a:br>
            <a:rPr lang="en-US" dirty="0"/>
          </a:br>
          <a:r>
            <a:rPr lang="en-US" dirty="0"/>
            <a:t>A</a:t>
          </a:r>
          <a:r>
            <a:rPr lang="en-US" cap="none" dirty="0"/>
            <a:t>n android app which makes use of Augmented reality to make people aware of medicines and covid-19 treatment .</a:t>
          </a:r>
          <a:endParaRPr lang="en-US" dirty="0"/>
        </a:p>
      </dgm:t>
    </dgm:pt>
    <dgm:pt modelId="{4E606C7C-BC65-4F7D-986F-29BA8993A2BA}" type="parTrans" cxnId="{E9257DC1-22F2-4D05-8335-2B4A5CEB6EC6}">
      <dgm:prSet/>
      <dgm:spPr/>
      <dgm:t>
        <a:bodyPr/>
        <a:lstStyle/>
        <a:p>
          <a:endParaRPr lang="en-US"/>
        </a:p>
      </dgm:t>
    </dgm:pt>
    <dgm:pt modelId="{F3D4B3FA-A98B-43B7-A8FF-8486DFB3AD66}" type="sibTrans" cxnId="{E9257DC1-22F2-4D05-8335-2B4A5CEB6EC6}">
      <dgm:prSet/>
      <dgm:spPr/>
      <dgm:t>
        <a:bodyPr/>
        <a:lstStyle/>
        <a:p>
          <a:endParaRPr lang="en-US"/>
        </a:p>
      </dgm:t>
    </dgm:pt>
    <dgm:pt modelId="{790541BE-3DF8-406A-BEA4-846744E62851}">
      <dgm:prSet/>
      <dgm:spPr/>
      <dgm:t>
        <a:bodyPr/>
        <a:lstStyle/>
        <a:p>
          <a:pPr>
            <a:lnSpc>
              <a:spcPct val="100000"/>
            </a:lnSpc>
            <a:defRPr cap="all"/>
          </a:pPr>
          <a:r>
            <a:rPr lang="en-US" dirty="0"/>
            <a:t>What is Useful, Novel, Non-Obvious ABOUT Your Solution?</a:t>
          </a:r>
        </a:p>
        <a:p>
          <a:pPr>
            <a:lnSpc>
              <a:spcPct val="100000"/>
            </a:lnSpc>
          </a:pPr>
          <a:r>
            <a:rPr lang="en-US" cap="none" dirty="0"/>
            <a:t>Gone are the days of searching for medicines on different websites trying to gather some info. Ours is a lazy solution where user just has to open the app and place the medicine in front to get all the info in gist.</a:t>
          </a:r>
          <a:endParaRPr lang="en-US" dirty="0"/>
        </a:p>
      </dgm:t>
    </dgm:pt>
    <dgm:pt modelId="{F5C9F74E-E9D8-4D96-8767-9B1C9602098E}" type="parTrans" cxnId="{1152B96D-5377-44A8-A883-AEC461ADABF9}">
      <dgm:prSet/>
      <dgm:spPr/>
      <dgm:t>
        <a:bodyPr/>
        <a:lstStyle/>
        <a:p>
          <a:endParaRPr lang="en-US"/>
        </a:p>
      </dgm:t>
    </dgm:pt>
    <dgm:pt modelId="{AA6C13F4-5775-42D9-B225-64CE82C2A7DB}" type="sibTrans" cxnId="{1152B96D-5377-44A8-A883-AEC461ADABF9}">
      <dgm:prSet/>
      <dgm:spPr/>
      <dgm:t>
        <a:bodyPr/>
        <a:lstStyle/>
        <a:p>
          <a:endParaRPr lang="en-US"/>
        </a:p>
      </dgm:t>
    </dgm:pt>
    <dgm:pt modelId="{C0DD8C20-8681-4724-9DAB-D4CEB4B07198}">
      <dgm:prSet custT="1"/>
      <dgm:spPr/>
      <dgm:t>
        <a:bodyPr/>
        <a:lstStyle/>
        <a:p>
          <a:pPr>
            <a:lnSpc>
              <a:spcPct val="100000"/>
            </a:lnSpc>
          </a:pPr>
          <a:r>
            <a:rPr lang="en-US" sz="1100" dirty="0"/>
            <a:t>WHAT IS UNIQUE ABOUT YOUR SOLUTION, AND WHAT MAKES IT DIFFERENT?</a:t>
          </a:r>
        </a:p>
        <a:p>
          <a:pPr>
            <a:lnSpc>
              <a:spcPct val="100000"/>
            </a:lnSpc>
          </a:pPr>
          <a:endParaRPr lang="en-US" sz="1100" dirty="0"/>
        </a:p>
        <a:p>
          <a:pPr>
            <a:lnSpc>
              <a:spcPct val="100000"/>
            </a:lnSpc>
          </a:pPr>
          <a:r>
            <a:rPr lang="en-US" sz="1100" dirty="0"/>
            <a:t>It is a one-stop solution to get details about any healthcare related equipment or medicines in Augmented Reality. Currently no market application exists taking use of AR for medicines and healthcare equipment for the common user.</a:t>
          </a:r>
        </a:p>
      </dgm:t>
    </dgm:pt>
    <dgm:pt modelId="{28D65E21-815C-4F38-9FBF-AB391E94EE70}" type="parTrans" cxnId="{90224F3B-E5C1-4E21-8337-731F85ED3955}">
      <dgm:prSet/>
      <dgm:spPr/>
      <dgm:t>
        <a:bodyPr/>
        <a:lstStyle/>
        <a:p>
          <a:endParaRPr lang="en-US"/>
        </a:p>
      </dgm:t>
    </dgm:pt>
    <dgm:pt modelId="{E9963B5C-8A56-4AAF-9924-1D96B7B50286}" type="sibTrans" cxnId="{90224F3B-E5C1-4E21-8337-731F85ED3955}">
      <dgm:prSet/>
      <dgm:spPr/>
      <dgm:t>
        <a:bodyPr/>
        <a:lstStyle/>
        <a:p>
          <a:endParaRPr lang="en-US"/>
        </a:p>
      </dgm:t>
    </dgm:pt>
    <dgm:pt modelId="{51748CDC-8F33-457C-8B90-1DD9D21FB73F}">
      <dgm:prSet/>
      <dgm:spPr/>
      <dgm:t>
        <a:bodyPr/>
        <a:lstStyle/>
        <a:p>
          <a:pPr>
            <a:lnSpc>
              <a:spcPct val="100000"/>
            </a:lnSpc>
            <a:defRPr cap="all"/>
          </a:pPr>
          <a:r>
            <a:rPr lang="en-US" dirty="0"/>
            <a:t>How does it work?</a:t>
          </a:r>
        </a:p>
        <a:p>
          <a:pPr>
            <a:lnSpc>
              <a:spcPct val="100000"/>
            </a:lnSpc>
          </a:pPr>
          <a:r>
            <a:rPr lang="en-US" cap="none" dirty="0"/>
            <a:t>We have an image database of medicines and equipment stored in Vuforia. Correspondingly we have mapped data columns such as side effects, alternatives, etc. to this data. When the app is on the camera tries to recognize objects from the DB and if detected, shows the relevant information on top of the object like a placard. </a:t>
          </a:r>
          <a:br>
            <a:rPr lang="en-US" dirty="0"/>
          </a:br>
          <a:br>
            <a:rPr lang="en-US" dirty="0"/>
          </a:br>
          <a:endParaRPr lang="en-US" dirty="0"/>
        </a:p>
      </dgm:t>
    </dgm:pt>
    <dgm:pt modelId="{218D3D8B-1777-400D-AE99-2A00F13F516B}" type="parTrans" cxnId="{A4943543-4C5F-4519-B177-9D9A02848AB2}">
      <dgm:prSet/>
      <dgm:spPr/>
      <dgm:t>
        <a:bodyPr/>
        <a:lstStyle/>
        <a:p>
          <a:endParaRPr lang="en-US"/>
        </a:p>
      </dgm:t>
    </dgm:pt>
    <dgm:pt modelId="{0D461D3A-C1EA-4801-A264-FE598D539317}" type="sibTrans" cxnId="{A4943543-4C5F-4519-B177-9D9A02848AB2}">
      <dgm:prSet/>
      <dgm:spPr/>
      <dgm:t>
        <a:bodyPr/>
        <a:lstStyle/>
        <a:p>
          <a:endParaRPr lang="en-US"/>
        </a:p>
      </dgm:t>
    </dgm:pt>
    <dgm:pt modelId="{45F06248-7CC2-4E97-AE69-0C57A6833592}">
      <dgm:prSet/>
      <dgm:spPr/>
      <dgm:t>
        <a:bodyPr/>
        <a:lstStyle/>
        <a:p>
          <a:pPr>
            <a:lnSpc>
              <a:spcPct val="100000"/>
            </a:lnSpc>
            <a:defRPr cap="all"/>
          </a:pPr>
          <a:r>
            <a:rPr lang="en-US" dirty="0"/>
            <a:t>What value is delivered by your solution?</a:t>
          </a:r>
        </a:p>
        <a:p>
          <a:pPr>
            <a:lnSpc>
              <a:spcPct val="100000"/>
            </a:lnSpc>
          </a:pPr>
          <a:endParaRPr lang="en-US" dirty="0"/>
        </a:p>
        <a:p>
          <a:pPr>
            <a:lnSpc>
              <a:spcPct val="100000"/>
            </a:lnSpc>
          </a:pPr>
          <a:r>
            <a:rPr lang="en-US" cap="none" dirty="0"/>
            <a:t>It is a quick and fun solution to learn about medicines and how to use healthcare equipment just by using this  simple application.</a:t>
          </a:r>
          <a:endParaRPr lang="en-US" dirty="0"/>
        </a:p>
      </dgm:t>
    </dgm:pt>
    <dgm:pt modelId="{E8B83827-8B22-4C23-BBED-452D4C59D555}" type="parTrans" cxnId="{810CC625-559E-4C13-9176-61F5A6DA4D4D}">
      <dgm:prSet/>
      <dgm:spPr/>
      <dgm:t>
        <a:bodyPr/>
        <a:lstStyle/>
        <a:p>
          <a:endParaRPr lang="en-US"/>
        </a:p>
      </dgm:t>
    </dgm:pt>
    <dgm:pt modelId="{6D3ABD89-4244-4BD0-8B46-DF5BBFE47EAF}" type="sibTrans" cxnId="{810CC625-559E-4C13-9176-61F5A6DA4D4D}">
      <dgm:prSet/>
      <dgm:spPr/>
      <dgm:t>
        <a:bodyPr/>
        <a:lstStyle/>
        <a:p>
          <a:endParaRPr lang="en-US"/>
        </a:p>
      </dgm:t>
    </dgm:pt>
    <dgm:pt modelId="{CEA25DC3-A397-4AE2-8913-E4C4A78C8C24}" type="pres">
      <dgm:prSet presAssocID="{C9F59301-1996-4D08-AA6F-B121F6465267}" presName="root" presStyleCnt="0">
        <dgm:presLayoutVars>
          <dgm:dir/>
          <dgm:resizeHandles val="exact"/>
        </dgm:presLayoutVars>
      </dgm:prSet>
      <dgm:spPr/>
    </dgm:pt>
    <dgm:pt modelId="{10860E0F-AF6D-4F8B-BDF0-4FB08C8EF623}" type="pres">
      <dgm:prSet presAssocID="{8D5E9350-E19B-41FE-AD0A-BA897F7D439E}" presName="compNode" presStyleCnt="0"/>
      <dgm:spPr/>
    </dgm:pt>
    <dgm:pt modelId="{DA26D0C7-A4A2-4E84-B60D-D021D83ED5BE}" type="pres">
      <dgm:prSet presAssocID="{8D5E9350-E19B-41FE-AD0A-BA897F7D439E}" presName="iconBgRect" presStyleLbl="bgShp" presStyleIdx="0" presStyleCnt="5"/>
      <dgm:spPr>
        <a:prstGeom prst="round2DiagRect">
          <a:avLst>
            <a:gd name="adj1" fmla="val 29727"/>
            <a:gd name="adj2" fmla="val 0"/>
          </a:avLst>
        </a:prstGeom>
      </dgm:spPr>
    </dgm:pt>
    <dgm:pt modelId="{7CE4B79B-3869-43EF-8705-75A605069059}" type="pres">
      <dgm:prSet presAssocID="{8D5E9350-E19B-41FE-AD0A-BA897F7D439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564163A0-976E-48D2-ACA3-FF47EA3CC0F0}" type="pres">
      <dgm:prSet presAssocID="{8D5E9350-E19B-41FE-AD0A-BA897F7D439E}" presName="spaceRect" presStyleCnt="0"/>
      <dgm:spPr/>
    </dgm:pt>
    <dgm:pt modelId="{04B7799D-1CB7-46BD-A5AB-85AB813E0680}" type="pres">
      <dgm:prSet presAssocID="{8D5E9350-E19B-41FE-AD0A-BA897F7D439E}" presName="textRect" presStyleLbl="revTx" presStyleIdx="0" presStyleCnt="5">
        <dgm:presLayoutVars>
          <dgm:chMax val="1"/>
          <dgm:chPref val="1"/>
        </dgm:presLayoutVars>
      </dgm:prSet>
      <dgm:spPr/>
    </dgm:pt>
    <dgm:pt modelId="{0861B258-EA33-4CB3-8560-0916090A48E3}" type="pres">
      <dgm:prSet presAssocID="{F3D4B3FA-A98B-43B7-A8FF-8486DFB3AD66}" presName="sibTrans" presStyleCnt="0"/>
      <dgm:spPr/>
    </dgm:pt>
    <dgm:pt modelId="{DF39ABAD-8640-4F87-9F9D-1A4C2C35A0CE}" type="pres">
      <dgm:prSet presAssocID="{C0DD8C20-8681-4724-9DAB-D4CEB4B07198}" presName="compNode" presStyleCnt="0"/>
      <dgm:spPr/>
    </dgm:pt>
    <dgm:pt modelId="{218283A2-F119-4539-8CD1-EB5F932927BD}" type="pres">
      <dgm:prSet presAssocID="{C0DD8C20-8681-4724-9DAB-D4CEB4B07198}" presName="iconBgRect" presStyleLbl="bgShp" presStyleIdx="1" presStyleCnt="5"/>
      <dgm:spPr>
        <a:prstGeom prst="round2DiagRect">
          <a:avLst>
            <a:gd name="adj1" fmla="val 29727"/>
            <a:gd name="adj2" fmla="val 0"/>
          </a:avLst>
        </a:prstGeom>
      </dgm:spPr>
    </dgm:pt>
    <dgm:pt modelId="{57F18D41-B52A-4167-BCE4-5DBB5119054B}" type="pres">
      <dgm:prSet presAssocID="{C0DD8C20-8681-4724-9DAB-D4CEB4B0719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20729087-D15E-4F33-B0B8-00A1FF027662}" type="pres">
      <dgm:prSet presAssocID="{C0DD8C20-8681-4724-9DAB-D4CEB4B07198}" presName="spaceRect" presStyleCnt="0"/>
      <dgm:spPr/>
    </dgm:pt>
    <dgm:pt modelId="{95A5D3C3-F533-4896-9C4A-2E81FD02700D}" type="pres">
      <dgm:prSet presAssocID="{C0DD8C20-8681-4724-9DAB-D4CEB4B07198}" presName="textRect" presStyleLbl="revTx" presStyleIdx="1" presStyleCnt="5">
        <dgm:presLayoutVars>
          <dgm:chMax val="1"/>
          <dgm:chPref val="1"/>
        </dgm:presLayoutVars>
      </dgm:prSet>
      <dgm:spPr/>
    </dgm:pt>
    <dgm:pt modelId="{00DD24B2-0CCE-40F2-8677-352564BB25EE}" type="pres">
      <dgm:prSet presAssocID="{E9963B5C-8A56-4AAF-9924-1D96B7B50286}" presName="sibTrans" presStyleCnt="0"/>
      <dgm:spPr/>
    </dgm:pt>
    <dgm:pt modelId="{BE9E4095-96CD-4E14-9CFE-D007C9B17483}" type="pres">
      <dgm:prSet presAssocID="{790541BE-3DF8-406A-BEA4-846744E62851}" presName="compNode" presStyleCnt="0"/>
      <dgm:spPr/>
    </dgm:pt>
    <dgm:pt modelId="{0C5C7DD9-BD5A-428C-B3FF-1E10C5E8C223}" type="pres">
      <dgm:prSet presAssocID="{790541BE-3DF8-406A-BEA4-846744E62851}" presName="iconBgRect" presStyleLbl="bgShp" presStyleIdx="2" presStyleCnt="5"/>
      <dgm:spPr>
        <a:prstGeom prst="round2DiagRect">
          <a:avLst>
            <a:gd name="adj1" fmla="val 29727"/>
            <a:gd name="adj2" fmla="val 0"/>
          </a:avLst>
        </a:prstGeom>
      </dgm:spPr>
    </dgm:pt>
    <dgm:pt modelId="{E7AA295B-6169-4F1C-A426-D8598EC1A697}" type="pres">
      <dgm:prSet presAssocID="{790541BE-3DF8-406A-BEA4-846744E6285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vil Face Outline"/>
        </a:ext>
      </dgm:extLst>
    </dgm:pt>
    <dgm:pt modelId="{8B364275-0D85-4271-AA73-1BFFB5985047}" type="pres">
      <dgm:prSet presAssocID="{790541BE-3DF8-406A-BEA4-846744E62851}" presName="spaceRect" presStyleCnt="0"/>
      <dgm:spPr/>
    </dgm:pt>
    <dgm:pt modelId="{AB4471A0-C965-43C0-A835-3FACA195C644}" type="pres">
      <dgm:prSet presAssocID="{790541BE-3DF8-406A-BEA4-846744E62851}" presName="textRect" presStyleLbl="revTx" presStyleIdx="2" presStyleCnt="5">
        <dgm:presLayoutVars>
          <dgm:chMax val="1"/>
          <dgm:chPref val="1"/>
        </dgm:presLayoutVars>
      </dgm:prSet>
      <dgm:spPr/>
    </dgm:pt>
    <dgm:pt modelId="{44C9D491-957C-47B1-9608-4DFB86FB2C61}" type="pres">
      <dgm:prSet presAssocID="{AA6C13F4-5775-42D9-B225-64CE82C2A7DB}" presName="sibTrans" presStyleCnt="0"/>
      <dgm:spPr/>
    </dgm:pt>
    <dgm:pt modelId="{ED1216A3-D926-4D89-9E40-B855C1B86CA1}" type="pres">
      <dgm:prSet presAssocID="{51748CDC-8F33-457C-8B90-1DD9D21FB73F}" presName="compNode" presStyleCnt="0"/>
      <dgm:spPr/>
    </dgm:pt>
    <dgm:pt modelId="{9D8E80BA-16EB-45EE-8832-07EE0E788842}" type="pres">
      <dgm:prSet presAssocID="{51748CDC-8F33-457C-8B90-1DD9D21FB73F}" presName="iconBgRect" presStyleLbl="bgShp" presStyleIdx="3" presStyleCnt="5"/>
      <dgm:spPr>
        <a:prstGeom prst="round2DiagRect">
          <a:avLst>
            <a:gd name="adj1" fmla="val 29727"/>
            <a:gd name="adj2" fmla="val 0"/>
          </a:avLst>
        </a:prstGeom>
      </dgm:spPr>
    </dgm:pt>
    <dgm:pt modelId="{4A3C414A-9F81-44C3-88C6-075ED1A175E4}" type="pres">
      <dgm:prSet presAssocID="{51748CDC-8F33-457C-8B90-1DD9D21FB7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E215573B-4185-44B1-BFAC-BDC1772B529A}" type="pres">
      <dgm:prSet presAssocID="{51748CDC-8F33-457C-8B90-1DD9D21FB73F}" presName="spaceRect" presStyleCnt="0"/>
      <dgm:spPr/>
    </dgm:pt>
    <dgm:pt modelId="{A0E4F5EE-C11E-4563-8622-C9ACFAAD6B27}" type="pres">
      <dgm:prSet presAssocID="{51748CDC-8F33-457C-8B90-1DD9D21FB73F}" presName="textRect" presStyleLbl="revTx" presStyleIdx="3" presStyleCnt="5">
        <dgm:presLayoutVars>
          <dgm:chMax val="1"/>
          <dgm:chPref val="1"/>
        </dgm:presLayoutVars>
      </dgm:prSet>
      <dgm:spPr/>
    </dgm:pt>
    <dgm:pt modelId="{B913362B-A5FD-4B37-BE41-3CBFBF609022}" type="pres">
      <dgm:prSet presAssocID="{0D461D3A-C1EA-4801-A264-FE598D539317}" presName="sibTrans" presStyleCnt="0"/>
      <dgm:spPr/>
    </dgm:pt>
    <dgm:pt modelId="{4F15055A-6F31-497B-A82F-4838C23DDCB6}" type="pres">
      <dgm:prSet presAssocID="{45F06248-7CC2-4E97-AE69-0C57A6833592}" presName="compNode" presStyleCnt="0"/>
      <dgm:spPr/>
    </dgm:pt>
    <dgm:pt modelId="{D8DC638B-4F36-476E-8966-62EE062F06AC}" type="pres">
      <dgm:prSet presAssocID="{45F06248-7CC2-4E97-AE69-0C57A6833592}" presName="iconBgRect" presStyleLbl="bgShp" presStyleIdx="4" presStyleCnt="5"/>
      <dgm:spPr>
        <a:prstGeom prst="round2DiagRect">
          <a:avLst>
            <a:gd name="adj1" fmla="val 29727"/>
            <a:gd name="adj2" fmla="val 0"/>
          </a:avLst>
        </a:prstGeom>
      </dgm:spPr>
    </dgm:pt>
    <dgm:pt modelId="{D13C498E-ED1E-45AB-B4FA-F3748F93E60A}" type="pres">
      <dgm:prSet presAssocID="{45F06248-7CC2-4E97-AE69-0C57A68335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2E6F75DF-95CC-45EA-BE14-DC48838E49B9}" type="pres">
      <dgm:prSet presAssocID="{45F06248-7CC2-4E97-AE69-0C57A6833592}" presName="spaceRect" presStyleCnt="0"/>
      <dgm:spPr/>
    </dgm:pt>
    <dgm:pt modelId="{C89D8F23-3D1C-4883-B6A0-2E0595CAF97D}" type="pres">
      <dgm:prSet presAssocID="{45F06248-7CC2-4E97-AE69-0C57A6833592}" presName="textRect" presStyleLbl="revTx" presStyleIdx="4" presStyleCnt="5">
        <dgm:presLayoutVars>
          <dgm:chMax val="1"/>
          <dgm:chPref val="1"/>
        </dgm:presLayoutVars>
      </dgm:prSet>
      <dgm:spPr/>
    </dgm:pt>
  </dgm:ptLst>
  <dgm:cxnLst>
    <dgm:cxn modelId="{DA531601-7E0D-44CD-9003-94C30186C343}" type="presOf" srcId="{790541BE-3DF8-406A-BEA4-846744E62851}" destId="{AB4471A0-C965-43C0-A835-3FACA195C644}" srcOrd="0" destOrd="0" presId="urn:microsoft.com/office/officeart/2018/5/layout/IconLeafLabelList"/>
    <dgm:cxn modelId="{F29E6903-81F9-481B-9A78-34D3FA46E30E}" type="presOf" srcId="{8D5E9350-E19B-41FE-AD0A-BA897F7D439E}" destId="{04B7799D-1CB7-46BD-A5AB-85AB813E0680}" srcOrd="0" destOrd="0" presId="urn:microsoft.com/office/officeart/2018/5/layout/IconLeafLabelList"/>
    <dgm:cxn modelId="{99101924-6451-41B0-959B-D7BEA3A09043}" type="presOf" srcId="{51748CDC-8F33-457C-8B90-1DD9D21FB73F}" destId="{A0E4F5EE-C11E-4563-8622-C9ACFAAD6B27}" srcOrd="0" destOrd="0" presId="urn:microsoft.com/office/officeart/2018/5/layout/IconLeafLabelList"/>
    <dgm:cxn modelId="{810CC625-559E-4C13-9176-61F5A6DA4D4D}" srcId="{C9F59301-1996-4D08-AA6F-B121F6465267}" destId="{45F06248-7CC2-4E97-AE69-0C57A6833592}" srcOrd="4" destOrd="0" parTransId="{E8B83827-8B22-4C23-BBED-452D4C59D555}" sibTransId="{6D3ABD89-4244-4BD0-8B46-DF5BBFE47EAF}"/>
    <dgm:cxn modelId="{90224F3B-E5C1-4E21-8337-731F85ED3955}" srcId="{C9F59301-1996-4D08-AA6F-B121F6465267}" destId="{C0DD8C20-8681-4724-9DAB-D4CEB4B07198}" srcOrd="1" destOrd="0" parTransId="{28D65E21-815C-4F38-9FBF-AB391E94EE70}" sibTransId="{E9963B5C-8A56-4AAF-9924-1D96B7B50286}"/>
    <dgm:cxn modelId="{A4943543-4C5F-4519-B177-9D9A02848AB2}" srcId="{C9F59301-1996-4D08-AA6F-B121F6465267}" destId="{51748CDC-8F33-457C-8B90-1DD9D21FB73F}" srcOrd="3" destOrd="0" parTransId="{218D3D8B-1777-400D-AE99-2A00F13F516B}" sibTransId="{0D461D3A-C1EA-4801-A264-FE598D539317}"/>
    <dgm:cxn modelId="{C7146247-D717-4567-B07B-3BED4935DDEF}" type="presOf" srcId="{C9F59301-1996-4D08-AA6F-B121F6465267}" destId="{CEA25DC3-A397-4AE2-8913-E4C4A78C8C24}" srcOrd="0" destOrd="0" presId="urn:microsoft.com/office/officeart/2018/5/layout/IconLeafLabelList"/>
    <dgm:cxn modelId="{E6878760-57BB-483A-A2CB-C3C025ECE6EE}" type="presOf" srcId="{C0DD8C20-8681-4724-9DAB-D4CEB4B07198}" destId="{95A5D3C3-F533-4896-9C4A-2E81FD02700D}" srcOrd="0" destOrd="0" presId="urn:microsoft.com/office/officeart/2018/5/layout/IconLeafLabelList"/>
    <dgm:cxn modelId="{1152B96D-5377-44A8-A883-AEC461ADABF9}" srcId="{C9F59301-1996-4D08-AA6F-B121F6465267}" destId="{790541BE-3DF8-406A-BEA4-846744E62851}" srcOrd="2" destOrd="0" parTransId="{F5C9F74E-E9D8-4D96-8767-9B1C9602098E}" sibTransId="{AA6C13F4-5775-42D9-B225-64CE82C2A7DB}"/>
    <dgm:cxn modelId="{E9257DC1-22F2-4D05-8335-2B4A5CEB6EC6}" srcId="{C9F59301-1996-4D08-AA6F-B121F6465267}" destId="{8D5E9350-E19B-41FE-AD0A-BA897F7D439E}" srcOrd="0" destOrd="0" parTransId="{4E606C7C-BC65-4F7D-986F-29BA8993A2BA}" sibTransId="{F3D4B3FA-A98B-43B7-A8FF-8486DFB3AD66}"/>
    <dgm:cxn modelId="{EDD43CCF-E6E7-46E9-A85F-5C91C90BA11A}" type="presOf" srcId="{45F06248-7CC2-4E97-AE69-0C57A6833592}" destId="{C89D8F23-3D1C-4883-B6A0-2E0595CAF97D}" srcOrd="0" destOrd="0" presId="urn:microsoft.com/office/officeart/2018/5/layout/IconLeafLabelList"/>
    <dgm:cxn modelId="{DC4E1792-D237-4758-B79A-574BFABD7E13}" type="presParOf" srcId="{CEA25DC3-A397-4AE2-8913-E4C4A78C8C24}" destId="{10860E0F-AF6D-4F8B-BDF0-4FB08C8EF623}" srcOrd="0" destOrd="0" presId="urn:microsoft.com/office/officeart/2018/5/layout/IconLeafLabelList"/>
    <dgm:cxn modelId="{4490A22E-02D6-4F71-8F12-EA56FC5FD8BD}" type="presParOf" srcId="{10860E0F-AF6D-4F8B-BDF0-4FB08C8EF623}" destId="{DA26D0C7-A4A2-4E84-B60D-D021D83ED5BE}" srcOrd="0" destOrd="0" presId="urn:microsoft.com/office/officeart/2018/5/layout/IconLeafLabelList"/>
    <dgm:cxn modelId="{B3B602E8-4073-4DCE-A57C-92EE6DA89AC8}" type="presParOf" srcId="{10860E0F-AF6D-4F8B-BDF0-4FB08C8EF623}" destId="{7CE4B79B-3869-43EF-8705-75A605069059}" srcOrd="1" destOrd="0" presId="urn:microsoft.com/office/officeart/2018/5/layout/IconLeafLabelList"/>
    <dgm:cxn modelId="{C82C35F7-8FEC-41D3-B96A-CA2A18F40A8F}" type="presParOf" srcId="{10860E0F-AF6D-4F8B-BDF0-4FB08C8EF623}" destId="{564163A0-976E-48D2-ACA3-FF47EA3CC0F0}" srcOrd="2" destOrd="0" presId="urn:microsoft.com/office/officeart/2018/5/layout/IconLeafLabelList"/>
    <dgm:cxn modelId="{B64AD98D-DFB5-4F65-AED6-67A40FAB193F}" type="presParOf" srcId="{10860E0F-AF6D-4F8B-BDF0-4FB08C8EF623}" destId="{04B7799D-1CB7-46BD-A5AB-85AB813E0680}" srcOrd="3" destOrd="0" presId="urn:microsoft.com/office/officeart/2018/5/layout/IconLeafLabelList"/>
    <dgm:cxn modelId="{5A370232-9C68-43C6-94BA-57BBBCB32905}" type="presParOf" srcId="{CEA25DC3-A397-4AE2-8913-E4C4A78C8C24}" destId="{0861B258-EA33-4CB3-8560-0916090A48E3}" srcOrd="1" destOrd="0" presId="urn:microsoft.com/office/officeart/2018/5/layout/IconLeafLabelList"/>
    <dgm:cxn modelId="{4B7B6ABE-8E37-4F0F-B077-683AB16D1063}" type="presParOf" srcId="{CEA25DC3-A397-4AE2-8913-E4C4A78C8C24}" destId="{DF39ABAD-8640-4F87-9F9D-1A4C2C35A0CE}" srcOrd="2" destOrd="0" presId="urn:microsoft.com/office/officeart/2018/5/layout/IconLeafLabelList"/>
    <dgm:cxn modelId="{178C3E29-A6AE-48D2-9A1F-BADC77953E93}" type="presParOf" srcId="{DF39ABAD-8640-4F87-9F9D-1A4C2C35A0CE}" destId="{218283A2-F119-4539-8CD1-EB5F932927BD}" srcOrd="0" destOrd="0" presId="urn:microsoft.com/office/officeart/2018/5/layout/IconLeafLabelList"/>
    <dgm:cxn modelId="{191476B8-47B2-4AB6-9F18-765D0DF9752E}" type="presParOf" srcId="{DF39ABAD-8640-4F87-9F9D-1A4C2C35A0CE}" destId="{57F18D41-B52A-4167-BCE4-5DBB5119054B}" srcOrd="1" destOrd="0" presId="urn:microsoft.com/office/officeart/2018/5/layout/IconLeafLabelList"/>
    <dgm:cxn modelId="{B5CA0CE2-BDFC-41CA-95CE-5E0A59B75821}" type="presParOf" srcId="{DF39ABAD-8640-4F87-9F9D-1A4C2C35A0CE}" destId="{20729087-D15E-4F33-B0B8-00A1FF027662}" srcOrd="2" destOrd="0" presId="urn:microsoft.com/office/officeart/2018/5/layout/IconLeafLabelList"/>
    <dgm:cxn modelId="{CEA783DF-B629-4A4E-B3DD-F66707A9346F}" type="presParOf" srcId="{DF39ABAD-8640-4F87-9F9D-1A4C2C35A0CE}" destId="{95A5D3C3-F533-4896-9C4A-2E81FD02700D}" srcOrd="3" destOrd="0" presId="urn:microsoft.com/office/officeart/2018/5/layout/IconLeafLabelList"/>
    <dgm:cxn modelId="{239F3ACB-2E4E-45F6-99F4-52C34B6807C4}" type="presParOf" srcId="{CEA25DC3-A397-4AE2-8913-E4C4A78C8C24}" destId="{00DD24B2-0CCE-40F2-8677-352564BB25EE}" srcOrd="3" destOrd="0" presId="urn:microsoft.com/office/officeart/2018/5/layout/IconLeafLabelList"/>
    <dgm:cxn modelId="{26E3A7D5-A122-4157-81AA-6B92E960B4C3}" type="presParOf" srcId="{CEA25DC3-A397-4AE2-8913-E4C4A78C8C24}" destId="{BE9E4095-96CD-4E14-9CFE-D007C9B17483}" srcOrd="4" destOrd="0" presId="urn:microsoft.com/office/officeart/2018/5/layout/IconLeafLabelList"/>
    <dgm:cxn modelId="{82CD87D4-64AF-4D25-AE26-5CE467D35B42}" type="presParOf" srcId="{BE9E4095-96CD-4E14-9CFE-D007C9B17483}" destId="{0C5C7DD9-BD5A-428C-B3FF-1E10C5E8C223}" srcOrd="0" destOrd="0" presId="urn:microsoft.com/office/officeart/2018/5/layout/IconLeafLabelList"/>
    <dgm:cxn modelId="{A017B6F0-F1B2-4BE5-ACB7-F77D583D2214}" type="presParOf" srcId="{BE9E4095-96CD-4E14-9CFE-D007C9B17483}" destId="{E7AA295B-6169-4F1C-A426-D8598EC1A697}" srcOrd="1" destOrd="0" presId="urn:microsoft.com/office/officeart/2018/5/layout/IconLeafLabelList"/>
    <dgm:cxn modelId="{3B7AD125-310F-43EE-8F02-877EB4B5736F}" type="presParOf" srcId="{BE9E4095-96CD-4E14-9CFE-D007C9B17483}" destId="{8B364275-0D85-4271-AA73-1BFFB5985047}" srcOrd="2" destOrd="0" presId="urn:microsoft.com/office/officeart/2018/5/layout/IconLeafLabelList"/>
    <dgm:cxn modelId="{2B8B0CAF-5A90-4DF3-8391-2D9C04F66388}" type="presParOf" srcId="{BE9E4095-96CD-4E14-9CFE-D007C9B17483}" destId="{AB4471A0-C965-43C0-A835-3FACA195C644}" srcOrd="3" destOrd="0" presId="urn:microsoft.com/office/officeart/2018/5/layout/IconLeafLabelList"/>
    <dgm:cxn modelId="{E05A8B3E-D9FC-427B-8F64-C4CC42845181}" type="presParOf" srcId="{CEA25DC3-A397-4AE2-8913-E4C4A78C8C24}" destId="{44C9D491-957C-47B1-9608-4DFB86FB2C61}" srcOrd="5" destOrd="0" presId="urn:microsoft.com/office/officeart/2018/5/layout/IconLeafLabelList"/>
    <dgm:cxn modelId="{2480D1DD-0CD7-420A-A805-3C9038CD52D0}" type="presParOf" srcId="{CEA25DC3-A397-4AE2-8913-E4C4A78C8C24}" destId="{ED1216A3-D926-4D89-9E40-B855C1B86CA1}" srcOrd="6" destOrd="0" presId="urn:microsoft.com/office/officeart/2018/5/layout/IconLeafLabelList"/>
    <dgm:cxn modelId="{8BB939C1-35C6-4610-94A6-DE813AA2A856}" type="presParOf" srcId="{ED1216A3-D926-4D89-9E40-B855C1B86CA1}" destId="{9D8E80BA-16EB-45EE-8832-07EE0E788842}" srcOrd="0" destOrd="0" presId="urn:microsoft.com/office/officeart/2018/5/layout/IconLeafLabelList"/>
    <dgm:cxn modelId="{6CA5DC37-BAF7-445D-B336-989A3FA77ECD}" type="presParOf" srcId="{ED1216A3-D926-4D89-9E40-B855C1B86CA1}" destId="{4A3C414A-9F81-44C3-88C6-075ED1A175E4}" srcOrd="1" destOrd="0" presId="urn:microsoft.com/office/officeart/2018/5/layout/IconLeafLabelList"/>
    <dgm:cxn modelId="{FF6990C8-A208-4B78-B3F4-FD16FA96B76C}" type="presParOf" srcId="{ED1216A3-D926-4D89-9E40-B855C1B86CA1}" destId="{E215573B-4185-44B1-BFAC-BDC1772B529A}" srcOrd="2" destOrd="0" presId="urn:microsoft.com/office/officeart/2018/5/layout/IconLeafLabelList"/>
    <dgm:cxn modelId="{A7F6F1B3-B9B1-4B0B-AAB0-3C51246EC854}" type="presParOf" srcId="{ED1216A3-D926-4D89-9E40-B855C1B86CA1}" destId="{A0E4F5EE-C11E-4563-8622-C9ACFAAD6B27}" srcOrd="3" destOrd="0" presId="urn:microsoft.com/office/officeart/2018/5/layout/IconLeafLabelList"/>
    <dgm:cxn modelId="{BF5787D3-0ACF-46BF-A3AE-E7413C5B7551}" type="presParOf" srcId="{CEA25DC3-A397-4AE2-8913-E4C4A78C8C24}" destId="{B913362B-A5FD-4B37-BE41-3CBFBF609022}" srcOrd="7" destOrd="0" presId="urn:microsoft.com/office/officeart/2018/5/layout/IconLeafLabelList"/>
    <dgm:cxn modelId="{E5BF59B6-120F-48BB-AE65-D8B17B6DF07A}" type="presParOf" srcId="{CEA25DC3-A397-4AE2-8913-E4C4A78C8C24}" destId="{4F15055A-6F31-497B-A82F-4838C23DDCB6}" srcOrd="8" destOrd="0" presId="urn:microsoft.com/office/officeart/2018/5/layout/IconLeafLabelList"/>
    <dgm:cxn modelId="{1E1C9950-8FBD-47E7-B25B-3A7ADE18068E}" type="presParOf" srcId="{4F15055A-6F31-497B-A82F-4838C23DDCB6}" destId="{D8DC638B-4F36-476E-8966-62EE062F06AC}" srcOrd="0" destOrd="0" presId="urn:microsoft.com/office/officeart/2018/5/layout/IconLeafLabelList"/>
    <dgm:cxn modelId="{E63E4457-6D8B-412F-AEB1-E5568FAFBB56}" type="presParOf" srcId="{4F15055A-6F31-497B-A82F-4838C23DDCB6}" destId="{D13C498E-ED1E-45AB-B4FA-F3748F93E60A}" srcOrd="1" destOrd="0" presId="urn:microsoft.com/office/officeart/2018/5/layout/IconLeafLabelList"/>
    <dgm:cxn modelId="{15E070DF-72A5-4E84-B5FD-ED35140E4629}" type="presParOf" srcId="{4F15055A-6F31-497B-A82F-4838C23DDCB6}" destId="{2E6F75DF-95CC-45EA-BE14-DC48838E49B9}" srcOrd="2" destOrd="0" presId="urn:microsoft.com/office/officeart/2018/5/layout/IconLeafLabelList"/>
    <dgm:cxn modelId="{F73C38AE-2106-4230-BC8F-B6F0AC1C483C}" type="presParOf" srcId="{4F15055A-6F31-497B-A82F-4838C23DDCB6}" destId="{C89D8F23-3D1C-4883-B6A0-2E0595CAF97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6D0C7-A4A2-4E84-B60D-D021D83ED5BE}">
      <dsp:nvSpPr>
        <dsp:cNvPr id="0" name=""/>
        <dsp:cNvSpPr/>
      </dsp:nvSpPr>
      <dsp:spPr>
        <a:xfrm>
          <a:off x="440723" y="378"/>
          <a:ext cx="1062615" cy="106261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E4B79B-3869-43EF-8705-75A605069059}">
      <dsp:nvSpPr>
        <dsp:cNvPr id="0" name=""/>
        <dsp:cNvSpPr/>
      </dsp:nvSpPr>
      <dsp:spPr>
        <a:xfrm>
          <a:off x="667182" y="226837"/>
          <a:ext cx="609697" cy="6096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B7799D-1CB7-46BD-A5AB-85AB813E0680}">
      <dsp:nvSpPr>
        <dsp:cNvPr id="0" name=""/>
        <dsp:cNvSpPr/>
      </dsp:nvSpPr>
      <dsp:spPr>
        <a:xfrm>
          <a:off x="101034" y="1393972"/>
          <a:ext cx="1741992" cy="25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Describe Your process or method e.g. Computer Software and Method of Doing Business.</a:t>
          </a:r>
          <a:br>
            <a:rPr lang="en-US" sz="1100" kern="1200" dirty="0"/>
          </a:br>
          <a:br>
            <a:rPr lang="en-US" sz="1100" kern="1200" dirty="0"/>
          </a:br>
          <a:br>
            <a:rPr lang="en-US" sz="1100" kern="1200" dirty="0"/>
          </a:br>
          <a:r>
            <a:rPr lang="en-US" sz="1100" kern="1200" dirty="0"/>
            <a:t>A</a:t>
          </a:r>
          <a:r>
            <a:rPr lang="en-US" sz="1100" kern="1200" cap="none" dirty="0"/>
            <a:t>n android app which makes use of Augmented reality to make people aware of medicines and covid-19 treatment .</a:t>
          </a:r>
          <a:endParaRPr lang="en-US" sz="1100" kern="1200" dirty="0"/>
        </a:p>
      </dsp:txBody>
      <dsp:txXfrm>
        <a:off x="101034" y="1393972"/>
        <a:ext cx="1741992" cy="2563135"/>
      </dsp:txXfrm>
    </dsp:sp>
    <dsp:sp modelId="{218283A2-F119-4539-8CD1-EB5F932927BD}">
      <dsp:nvSpPr>
        <dsp:cNvPr id="0" name=""/>
        <dsp:cNvSpPr/>
      </dsp:nvSpPr>
      <dsp:spPr>
        <a:xfrm>
          <a:off x="2487564" y="378"/>
          <a:ext cx="1062615" cy="106261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18D41-B52A-4167-BCE4-5DBB5119054B}">
      <dsp:nvSpPr>
        <dsp:cNvPr id="0" name=""/>
        <dsp:cNvSpPr/>
      </dsp:nvSpPr>
      <dsp:spPr>
        <a:xfrm>
          <a:off x="2714023" y="226837"/>
          <a:ext cx="609697" cy="6096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5A5D3C3-F533-4896-9C4A-2E81FD02700D}">
      <dsp:nvSpPr>
        <dsp:cNvPr id="0" name=""/>
        <dsp:cNvSpPr/>
      </dsp:nvSpPr>
      <dsp:spPr>
        <a:xfrm>
          <a:off x="2147875" y="1393972"/>
          <a:ext cx="1741992" cy="25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WHAT IS UNIQUE ABOUT YOUR SOLUTION, AND WHAT MAKES IT DIFFERENT?</a:t>
          </a:r>
        </a:p>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r>
            <a:rPr lang="en-US" sz="1100" kern="1200" dirty="0"/>
            <a:t>It is a one-stop solution to get details about any healthcare related equipment or medicines in Augmented Reality. Currently no market application exists taking use of AR for medicines and healthcare equipment for the common user.</a:t>
          </a:r>
        </a:p>
      </dsp:txBody>
      <dsp:txXfrm>
        <a:off x="2147875" y="1393972"/>
        <a:ext cx="1741992" cy="2563135"/>
      </dsp:txXfrm>
    </dsp:sp>
    <dsp:sp modelId="{0C5C7DD9-BD5A-428C-B3FF-1E10C5E8C223}">
      <dsp:nvSpPr>
        <dsp:cNvPr id="0" name=""/>
        <dsp:cNvSpPr/>
      </dsp:nvSpPr>
      <dsp:spPr>
        <a:xfrm>
          <a:off x="4534404" y="378"/>
          <a:ext cx="1062615" cy="106261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A295B-6169-4F1C-A426-D8598EC1A697}">
      <dsp:nvSpPr>
        <dsp:cNvPr id="0" name=""/>
        <dsp:cNvSpPr/>
      </dsp:nvSpPr>
      <dsp:spPr>
        <a:xfrm>
          <a:off x="4760863" y="226837"/>
          <a:ext cx="609697" cy="6096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B4471A0-C965-43C0-A835-3FACA195C644}">
      <dsp:nvSpPr>
        <dsp:cNvPr id="0" name=""/>
        <dsp:cNvSpPr/>
      </dsp:nvSpPr>
      <dsp:spPr>
        <a:xfrm>
          <a:off x="4194716" y="1393972"/>
          <a:ext cx="1741992" cy="25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What is Useful, Novel, Non-Obvious ABOUT Your Solution?</a:t>
          </a:r>
        </a:p>
        <a:p>
          <a:pPr marL="0" lvl="0" indent="0" algn="ctr" defTabSz="488950">
            <a:lnSpc>
              <a:spcPct val="100000"/>
            </a:lnSpc>
            <a:spcBef>
              <a:spcPct val="0"/>
            </a:spcBef>
            <a:spcAft>
              <a:spcPct val="35000"/>
            </a:spcAft>
            <a:buNone/>
          </a:pPr>
          <a:r>
            <a:rPr lang="en-US" sz="1100" kern="1200" cap="none" dirty="0"/>
            <a:t>Gone are the days of searching for medicines on different websites trying to gather some info. Ours is a lazy solution where user just has to open the app and place the medicine in front to get all the info in gist.</a:t>
          </a:r>
          <a:endParaRPr lang="en-US" sz="1100" kern="1200" dirty="0"/>
        </a:p>
      </dsp:txBody>
      <dsp:txXfrm>
        <a:off x="4194716" y="1393972"/>
        <a:ext cx="1741992" cy="2563135"/>
      </dsp:txXfrm>
    </dsp:sp>
    <dsp:sp modelId="{9D8E80BA-16EB-45EE-8832-07EE0E788842}">
      <dsp:nvSpPr>
        <dsp:cNvPr id="0" name=""/>
        <dsp:cNvSpPr/>
      </dsp:nvSpPr>
      <dsp:spPr>
        <a:xfrm>
          <a:off x="6581245" y="378"/>
          <a:ext cx="1062615" cy="1062615"/>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3C414A-9F81-44C3-88C6-075ED1A175E4}">
      <dsp:nvSpPr>
        <dsp:cNvPr id="0" name=""/>
        <dsp:cNvSpPr/>
      </dsp:nvSpPr>
      <dsp:spPr>
        <a:xfrm>
          <a:off x="6807704" y="226837"/>
          <a:ext cx="609697" cy="6096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E4F5EE-C11E-4563-8622-C9ACFAAD6B27}">
      <dsp:nvSpPr>
        <dsp:cNvPr id="0" name=""/>
        <dsp:cNvSpPr/>
      </dsp:nvSpPr>
      <dsp:spPr>
        <a:xfrm>
          <a:off x="6241557" y="1393972"/>
          <a:ext cx="1741992" cy="25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How does it work?</a:t>
          </a:r>
        </a:p>
        <a:p>
          <a:pPr marL="0" lvl="0" indent="0" algn="ctr" defTabSz="488950">
            <a:lnSpc>
              <a:spcPct val="100000"/>
            </a:lnSpc>
            <a:spcBef>
              <a:spcPct val="0"/>
            </a:spcBef>
            <a:spcAft>
              <a:spcPct val="35000"/>
            </a:spcAft>
            <a:buNone/>
          </a:pPr>
          <a:r>
            <a:rPr lang="en-US" sz="1100" kern="1200" cap="none" dirty="0"/>
            <a:t>We have an image database of medicines and equipment stored in Vuforia. Correspondingly we have mapped data columns such as side effects, alternatives, etc. to this data. When the app is on the camera tries to recognize objects from the DB and if detected, shows the relevant information on top of the object like a placard. </a:t>
          </a:r>
          <a:br>
            <a:rPr lang="en-US" sz="1100" kern="1200" dirty="0"/>
          </a:br>
          <a:br>
            <a:rPr lang="en-US" sz="1100" kern="1200" dirty="0"/>
          </a:br>
          <a:endParaRPr lang="en-US" sz="1100" kern="1200" dirty="0"/>
        </a:p>
      </dsp:txBody>
      <dsp:txXfrm>
        <a:off x="6241557" y="1393972"/>
        <a:ext cx="1741992" cy="2563135"/>
      </dsp:txXfrm>
    </dsp:sp>
    <dsp:sp modelId="{D8DC638B-4F36-476E-8966-62EE062F06AC}">
      <dsp:nvSpPr>
        <dsp:cNvPr id="0" name=""/>
        <dsp:cNvSpPr/>
      </dsp:nvSpPr>
      <dsp:spPr>
        <a:xfrm>
          <a:off x="8628086" y="378"/>
          <a:ext cx="1062615" cy="1062615"/>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C498E-ED1E-45AB-B4FA-F3748F93E60A}">
      <dsp:nvSpPr>
        <dsp:cNvPr id="0" name=""/>
        <dsp:cNvSpPr/>
      </dsp:nvSpPr>
      <dsp:spPr>
        <a:xfrm>
          <a:off x="8854545" y="226837"/>
          <a:ext cx="609697" cy="60969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9D8F23-3D1C-4883-B6A0-2E0595CAF97D}">
      <dsp:nvSpPr>
        <dsp:cNvPr id="0" name=""/>
        <dsp:cNvSpPr/>
      </dsp:nvSpPr>
      <dsp:spPr>
        <a:xfrm>
          <a:off x="8288398" y="1393972"/>
          <a:ext cx="1741992" cy="2563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What value is delivered by your solution?</a:t>
          </a:r>
        </a:p>
        <a:p>
          <a:pPr marL="0" lvl="0" indent="0" algn="ctr" defTabSz="488950">
            <a:lnSpc>
              <a:spcPct val="100000"/>
            </a:lnSpc>
            <a:spcBef>
              <a:spcPct val="0"/>
            </a:spcBef>
            <a:spcAft>
              <a:spcPct val="35000"/>
            </a:spcAft>
            <a:buNone/>
          </a:pPr>
          <a:endParaRPr lang="en-US" sz="1100" kern="1200" dirty="0"/>
        </a:p>
        <a:p>
          <a:pPr marL="0" lvl="0" indent="0" algn="ctr" defTabSz="488950">
            <a:lnSpc>
              <a:spcPct val="100000"/>
            </a:lnSpc>
            <a:spcBef>
              <a:spcPct val="0"/>
            </a:spcBef>
            <a:spcAft>
              <a:spcPct val="35000"/>
            </a:spcAft>
            <a:buNone/>
          </a:pPr>
          <a:r>
            <a:rPr lang="en-US" sz="1100" kern="1200" cap="none" dirty="0"/>
            <a:t>It is a quick and fun solution to learn about medicines and how to use healthcare equipment just by using this  simple application.</a:t>
          </a:r>
          <a:endParaRPr lang="en-US" sz="1100" kern="1200" dirty="0"/>
        </a:p>
      </dsp:txBody>
      <dsp:txXfrm>
        <a:off x="8288398" y="1393972"/>
        <a:ext cx="1741992" cy="256313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D4C4-F40F-4101-9B71-5C520A0188F5}"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95529-2C3D-4FC7-918F-13282A42B0E7}" type="slidenum">
              <a:rPr lang="en-US" smtClean="0"/>
              <a:t>‹#›</a:t>
            </a:fld>
            <a:endParaRPr lang="en-US"/>
          </a:p>
        </p:txBody>
      </p:sp>
    </p:spTree>
    <p:extLst>
      <p:ext uri="{BB962C8B-B14F-4D97-AF65-F5344CB8AC3E}">
        <p14:creationId xmlns:p14="http://schemas.microsoft.com/office/powerpoint/2010/main" val="163621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8/6/21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983D52D-DE39-4149-B31F-388C75962752}"/>
              </a:ext>
            </a:extLst>
          </p:cNvPr>
          <p:cNvSpPr>
            <a:spLocks noGrp="1"/>
          </p:cNvSpPr>
          <p:nvPr>
            <p:ph type="subTitle" idx="1"/>
          </p:nvPr>
        </p:nvSpPr>
        <p:spPr>
          <a:xfrm>
            <a:off x="1335087" y="6347968"/>
            <a:ext cx="8759825" cy="406391"/>
          </a:xfrm>
        </p:spPr>
        <p:txBody>
          <a:bodyPr>
            <a:normAutofit fontScale="92500" lnSpcReduction="20000"/>
          </a:bodyPr>
          <a:lstStyle/>
          <a:p>
            <a:r>
              <a:rPr lang="en-US" sz="2400" dirty="0">
                <a:latin typeface="Franklin Gothic Medium" panose="020B0603020102020204" pitchFamily="34" charset="0"/>
              </a:rPr>
              <a:t>the </a:t>
            </a:r>
            <a:r>
              <a:rPr lang="en-US" sz="2600" b="1" dirty="0">
                <a:latin typeface="Franklin Gothic Medium" panose="020B0603020102020204" pitchFamily="34" charset="0"/>
              </a:rPr>
              <a:t>Frontier</a:t>
            </a:r>
            <a:r>
              <a:rPr lang="en-US" sz="2400" dirty="0">
                <a:latin typeface="Franklin Gothic Medium" panose="020B0603020102020204" pitchFamily="34" charset="0"/>
              </a:rPr>
              <a:t> of ADVANCED TECHNOLOGY IN Health Care</a:t>
            </a:r>
          </a:p>
        </p:txBody>
      </p:sp>
      <p:pic>
        <p:nvPicPr>
          <p:cNvPr id="4" name="Picture 3">
            <a:extLst>
              <a:ext uri="{FF2B5EF4-FFF2-40B4-BE49-F238E27FC236}">
                <a16:creationId xmlns:a16="http://schemas.microsoft.com/office/drawing/2014/main" id="{260193D2-0FD4-4ACE-B3AC-953CF5D4E947}"/>
              </a:ext>
            </a:extLst>
          </p:cNvPr>
          <p:cNvPicPr>
            <a:picLocks noChangeAspect="1"/>
          </p:cNvPicPr>
          <p:nvPr/>
        </p:nvPicPr>
        <p:blipFill rotWithShape="1">
          <a:blip r:embed="rId3"/>
          <a:srcRect t="23724" r="1" b="3653"/>
          <a:stretch/>
        </p:blipFill>
        <p:spPr>
          <a:xfrm>
            <a:off x="3217131" y="2529519"/>
            <a:ext cx="6252400" cy="225902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49384" y="230679"/>
            <a:ext cx="8542020" cy="1045326"/>
          </a:xfrm>
        </p:spPr>
        <p:txBody>
          <a:bodyPr/>
          <a:lstStyle/>
          <a:p>
            <a:pPr algn="ctr"/>
            <a:r>
              <a:rPr lang="en-US" dirty="0"/>
              <a:t>MED-Assist</a:t>
            </a:r>
          </a:p>
        </p:txBody>
      </p:sp>
      <p:sp>
        <p:nvSpPr>
          <p:cNvPr id="9" name="Text Placeholder 12">
            <a:extLst>
              <a:ext uri="{FF2B5EF4-FFF2-40B4-BE49-F238E27FC236}">
                <a16:creationId xmlns:a16="http://schemas.microsoft.com/office/drawing/2014/main" id="{3AECA385-D147-4ABA-A52A-EF93FCE95C9B}"/>
              </a:ext>
            </a:extLst>
          </p:cNvPr>
          <p:cNvSpPr txBox="1">
            <a:spLocks/>
          </p:cNvSpPr>
          <p:nvPr/>
        </p:nvSpPr>
        <p:spPr>
          <a:xfrm>
            <a:off x="3919390" y="1658986"/>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Team Bazinga!</a:t>
            </a:r>
            <a:endParaRPr lang="en-US" dirty="0">
              <a:latin typeface="Franklin Gothic Medium" panose="020B0603020102020204" pitchFamily="34" charset="0"/>
            </a:endParaRP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3919390" y="5262405"/>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Augmented and Virtual Reality (AR - VR – XR)</a:t>
            </a:r>
            <a:endParaRPr lang="en-US" dirty="0">
              <a:latin typeface="Franklin Gothic Medium" panose="020B0603020102020204" pitchFamily="34" charset="0"/>
            </a:endParaRPr>
          </a:p>
        </p:txBody>
      </p:sp>
    </p:spTree>
    <p:extLst>
      <p:ext uri="{BB962C8B-B14F-4D97-AF65-F5344CB8AC3E}">
        <p14:creationId xmlns:p14="http://schemas.microsoft.com/office/powerpoint/2010/main" val="348231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BC9332E-95D1-4376-8E7E-8383A5378839}"/>
              </a:ext>
            </a:extLst>
          </p:cNvPr>
          <p:cNvGrpSpPr/>
          <p:nvPr/>
        </p:nvGrpSpPr>
        <p:grpSpPr>
          <a:xfrm>
            <a:off x="516232" y="2477358"/>
            <a:ext cx="3443248" cy="2538194"/>
            <a:chOff x="386891" y="833468"/>
            <a:chExt cx="3655413" cy="2694591"/>
          </a:xfrm>
        </p:grpSpPr>
        <p:grpSp>
          <p:nvGrpSpPr>
            <p:cNvPr id="12" name="Group 11">
              <a:extLst>
                <a:ext uri="{FF2B5EF4-FFF2-40B4-BE49-F238E27FC236}">
                  <a16:creationId xmlns:a16="http://schemas.microsoft.com/office/drawing/2014/main" id="{FD29D5E7-4666-493E-9509-701E829607A0}"/>
                </a:ext>
              </a:extLst>
            </p:cNvPr>
            <p:cNvGrpSpPr/>
            <p:nvPr/>
          </p:nvGrpSpPr>
          <p:grpSpPr>
            <a:xfrm>
              <a:off x="386891" y="833468"/>
              <a:ext cx="3655413" cy="2694591"/>
              <a:chOff x="297581" y="847475"/>
              <a:chExt cx="3655413" cy="2694591"/>
            </a:xfrm>
          </p:grpSpPr>
          <p:sp>
            <p:nvSpPr>
              <p:cNvPr id="14" name="Rounded Rectangle 54">
                <a:extLst>
                  <a:ext uri="{FF2B5EF4-FFF2-40B4-BE49-F238E27FC236}">
                    <a16:creationId xmlns:a16="http://schemas.microsoft.com/office/drawing/2014/main" id="{57F7AA51-D52A-4819-83E5-A96EB596010F}"/>
                  </a:ext>
                </a:extLst>
              </p:cNvPr>
              <p:cNvSpPr/>
              <p:nvPr/>
            </p:nvSpPr>
            <p:spPr>
              <a:xfrm>
                <a:off x="703801" y="1531745"/>
                <a:ext cx="3249193" cy="2010321"/>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Arpit Batra</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a:p>
                <a:pPr marL="171450" indent="-171450">
                  <a:buFont typeface="Arial" panose="020B0604020202020204" pitchFamily="34" charset="0"/>
                  <a:buChar char="•"/>
                </a:pPr>
                <a:endParaRPr lang="en-US" sz="1400" dirty="0">
                  <a:solidFill>
                    <a:schemeClr val="tx1">
                      <a:lumMod val="75000"/>
                      <a:lumOff val="25000"/>
                    </a:schemeClr>
                  </a:solidFill>
                </a:endParaRPr>
              </a:p>
              <a:p>
                <a:pPr marL="171450" indent="-171450">
                  <a:buFont typeface="Arial" panose="020B0604020202020204" pitchFamily="34" charset="0"/>
                  <a:buChar char="•"/>
                </a:pPr>
                <a:r>
                  <a:rPr lang="en-US" sz="1000" dirty="0">
                    <a:solidFill>
                      <a:schemeClr val="tx1">
                        <a:lumMod val="75000"/>
                        <a:lumOff val="25000"/>
                      </a:schemeClr>
                    </a:solidFill>
                  </a:rPr>
                  <a:t>Product Engineering, Bangalore</a:t>
                </a:r>
              </a:p>
              <a:p>
                <a:endParaRPr lang="en-US" sz="1400" dirty="0">
                  <a:solidFill>
                    <a:schemeClr val="tx1">
                      <a:lumMod val="75000"/>
                      <a:lumOff val="25000"/>
                    </a:schemeClr>
                  </a:solidFill>
                </a:endParaRPr>
              </a:p>
              <a:p>
                <a:pPr marL="171450" indent="-171450">
                  <a:buFont typeface="Arial" panose="020B0604020202020204" pitchFamily="34" charset="0"/>
                  <a:buChar char="•"/>
                </a:pPr>
                <a:endParaRPr lang="en-US" sz="1000" dirty="0">
                  <a:solidFill>
                    <a:schemeClr val="tx1">
                      <a:lumMod val="75000"/>
                      <a:lumOff val="25000"/>
                    </a:schemeClr>
                  </a:solidFill>
                </a:endParaRPr>
              </a:p>
              <a:p>
                <a:pPr marL="171450" indent="-171450">
                  <a:buFont typeface="Arial" panose="020B0604020202020204" pitchFamily="34" charset="0"/>
                  <a:buChar char="•"/>
                </a:pPr>
                <a:endParaRPr lang="en-US" sz="1000" dirty="0">
                  <a:solidFill>
                    <a:schemeClr val="tx1">
                      <a:lumMod val="75000"/>
                      <a:lumOff val="25000"/>
                    </a:schemeClr>
                  </a:solidFill>
                </a:endParaRPr>
              </a:p>
            </p:txBody>
          </p:sp>
          <p:sp>
            <p:nvSpPr>
              <p:cNvPr id="15" name="Oval 14">
                <a:extLst>
                  <a:ext uri="{FF2B5EF4-FFF2-40B4-BE49-F238E27FC236}">
                    <a16:creationId xmlns:a16="http://schemas.microsoft.com/office/drawing/2014/main" id="{4DD3D172-6651-41C5-A8F9-4E77A18A737E}"/>
                  </a:ext>
                </a:extLst>
              </p:cNvPr>
              <p:cNvSpPr/>
              <p:nvPr/>
            </p:nvSpPr>
            <p:spPr>
              <a:xfrm>
                <a:off x="297581" y="847475"/>
                <a:ext cx="1206670" cy="1206670"/>
              </a:xfrm>
              <a:prstGeom prst="ellipse">
                <a:avLst/>
              </a:prstGeom>
              <a:solidFill>
                <a:schemeClr val="bg1">
                  <a:lumMod val="95000"/>
                </a:schemeClr>
              </a:solidFill>
              <a:ln w="38100">
                <a:solidFill>
                  <a:schemeClr val="accent1"/>
                </a:solidFill>
              </a:ln>
              <a:effectLst>
                <a:glow rad="139700">
                  <a:schemeClr val="accent4">
                    <a:satMod val="175000"/>
                    <a:alpha val="67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Pic</a:t>
                </a:r>
                <a:endParaRPr lang="en-US" dirty="0"/>
              </a:p>
            </p:txBody>
          </p:sp>
        </p:grpSp>
        <p:sp>
          <p:nvSpPr>
            <p:cNvPr id="13" name="Text Placeholder 4">
              <a:extLst>
                <a:ext uri="{FF2B5EF4-FFF2-40B4-BE49-F238E27FC236}">
                  <a16:creationId xmlns:a16="http://schemas.microsoft.com/office/drawing/2014/main" id="{CE8645B8-9F90-4488-B37C-52160F4BF5CA}"/>
                </a:ext>
              </a:extLst>
            </p:cNvPr>
            <p:cNvSpPr txBox="1">
              <a:spLocks/>
            </p:cNvSpPr>
            <p:nvPr/>
          </p:nvSpPr>
          <p:spPr>
            <a:xfrm>
              <a:off x="1761350" y="3089385"/>
              <a:ext cx="2122343" cy="23385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b="1" dirty="0">
                <a:solidFill>
                  <a:schemeClr val="accent1"/>
                </a:solidFill>
              </a:endParaRPr>
            </a:p>
          </p:txBody>
        </p:sp>
      </p:grpSp>
      <p:sp>
        <p:nvSpPr>
          <p:cNvPr id="16" name="Title 5">
            <a:extLst>
              <a:ext uri="{FF2B5EF4-FFF2-40B4-BE49-F238E27FC236}">
                <a16:creationId xmlns:a16="http://schemas.microsoft.com/office/drawing/2014/main" id="{4C13C0E7-385B-47D6-900D-B5548F782735}"/>
              </a:ext>
            </a:extLst>
          </p:cNvPr>
          <p:cNvSpPr>
            <a:spLocks noGrp="1"/>
          </p:cNvSpPr>
          <p:nvPr>
            <p:ph type="ctrTitle"/>
          </p:nvPr>
        </p:nvSpPr>
        <p:spPr>
          <a:xfrm>
            <a:off x="2429177" y="151132"/>
            <a:ext cx="8542020" cy="1045326"/>
          </a:xfrm>
        </p:spPr>
        <p:txBody>
          <a:bodyPr/>
          <a:lstStyle/>
          <a:p>
            <a:pPr algn="ctr"/>
            <a:r>
              <a:rPr lang="en-US" dirty="0"/>
              <a:t>Team Member Profiles</a:t>
            </a:r>
          </a:p>
        </p:txBody>
      </p:sp>
      <p:grpSp>
        <p:nvGrpSpPr>
          <p:cNvPr id="17" name="Group 16">
            <a:extLst>
              <a:ext uri="{FF2B5EF4-FFF2-40B4-BE49-F238E27FC236}">
                <a16:creationId xmlns:a16="http://schemas.microsoft.com/office/drawing/2014/main" id="{737F728A-A74E-49A7-885C-46B107A12806}"/>
              </a:ext>
            </a:extLst>
          </p:cNvPr>
          <p:cNvGrpSpPr/>
          <p:nvPr/>
        </p:nvGrpSpPr>
        <p:grpSpPr>
          <a:xfrm>
            <a:off x="4301271" y="2477358"/>
            <a:ext cx="3443800" cy="2345259"/>
            <a:chOff x="386891" y="833468"/>
            <a:chExt cx="3655999" cy="2489768"/>
          </a:xfrm>
        </p:grpSpPr>
        <p:grpSp>
          <p:nvGrpSpPr>
            <p:cNvPr id="18" name="Group 17">
              <a:extLst>
                <a:ext uri="{FF2B5EF4-FFF2-40B4-BE49-F238E27FC236}">
                  <a16:creationId xmlns:a16="http://schemas.microsoft.com/office/drawing/2014/main" id="{119D3EB4-CF02-460E-B863-378FE51D2417}"/>
                </a:ext>
              </a:extLst>
            </p:cNvPr>
            <p:cNvGrpSpPr/>
            <p:nvPr/>
          </p:nvGrpSpPr>
          <p:grpSpPr>
            <a:xfrm>
              <a:off x="386891" y="833468"/>
              <a:ext cx="3655999" cy="2482445"/>
              <a:chOff x="297581" y="847475"/>
              <a:chExt cx="3655999" cy="2482445"/>
            </a:xfrm>
          </p:grpSpPr>
          <p:sp>
            <p:nvSpPr>
              <p:cNvPr id="20" name="Rounded Rectangle 54">
                <a:extLst>
                  <a:ext uri="{FF2B5EF4-FFF2-40B4-BE49-F238E27FC236}">
                    <a16:creationId xmlns:a16="http://schemas.microsoft.com/office/drawing/2014/main" id="{C28C9D74-1F17-49C6-98B9-6129CAC76E16}"/>
                  </a:ext>
                </a:extLst>
              </p:cNvPr>
              <p:cNvSpPr/>
              <p:nvPr/>
            </p:nvSpPr>
            <p:spPr>
              <a:xfrm>
                <a:off x="704386" y="1319599"/>
                <a:ext cx="3249194" cy="2010321"/>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Navneet Sharma</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a:p>
                <a:pPr marL="171450" indent="-171450">
                  <a:buFont typeface="Arial" panose="020B0604020202020204" pitchFamily="34" charset="0"/>
                  <a:buChar char="•"/>
                </a:pPr>
                <a:endParaRPr lang="en-US" sz="1000" dirty="0">
                  <a:solidFill>
                    <a:schemeClr val="tx1">
                      <a:lumMod val="75000"/>
                      <a:lumOff val="25000"/>
                    </a:schemeClr>
                  </a:solidFill>
                </a:endParaRPr>
              </a:p>
              <a:p>
                <a:pPr marL="171450" indent="-171450">
                  <a:buFont typeface="Arial" panose="020B0604020202020204" pitchFamily="34" charset="0"/>
                  <a:buChar char="•"/>
                </a:pPr>
                <a:r>
                  <a:rPr lang="en-US" sz="1000" dirty="0">
                    <a:solidFill>
                      <a:schemeClr val="tx1">
                        <a:lumMod val="75000"/>
                        <a:lumOff val="25000"/>
                      </a:schemeClr>
                    </a:solidFill>
                  </a:rPr>
                  <a:t>Product Engineering, Bangalore</a:t>
                </a:r>
              </a:p>
            </p:txBody>
          </p:sp>
          <p:sp>
            <p:nvSpPr>
              <p:cNvPr id="21" name="Oval 20">
                <a:extLst>
                  <a:ext uri="{FF2B5EF4-FFF2-40B4-BE49-F238E27FC236}">
                    <a16:creationId xmlns:a16="http://schemas.microsoft.com/office/drawing/2014/main" id="{D9C34D74-04D2-457D-970E-FE3A8903C37F}"/>
                  </a:ext>
                </a:extLst>
              </p:cNvPr>
              <p:cNvSpPr/>
              <p:nvPr/>
            </p:nvSpPr>
            <p:spPr>
              <a:xfrm>
                <a:off x="297581" y="847475"/>
                <a:ext cx="1206670" cy="1206670"/>
              </a:xfrm>
              <a:prstGeom prst="ellipse">
                <a:avLst/>
              </a:prstGeom>
              <a:solidFill>
                <a:schemeClr val="bg1">
                  <a:lumMod val="95000"/>
                </a:schemeClr>
              </a:solidFill>
              <a:ln w="38100">
                <a:solidFill>
                  <a:schemeClr val="accent1"/>
                </a:solidFill>
              </a:ln>
              <a:effectLst>
                <a:glow rad="139700">
                  <a:schemeClr val="accent4">
                    <a:satMod val="175000"/>
                    <a:alpha val="67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Pic</a:t>
                </a:r>
                <a:endParaRPr lang="en-US" dirty="0"/>
              </a:p>
            </p:txBody>
          </p:sp>
        </p:grpSp>
        <p:sp>
          <p:nvSpPr>
            <p:cNvPr id="19" name="Text Placeholder 4">
              <a:extLst>
                <a:ext uri="{FF2B5EF4-FFF2-40B4-BE49-F238E27FC236}">
                  <a16:creationId xmlns:a16="http://schemas.microsoft.com/office/drawing/2014/main" id="{173350B0-A7E3-4AC2-8A33-D8922AA57043}"/>
                </a:ext>
              </a:extLst>
            </p:cNvPr>
            <p:cNvSpPr txBox="1">
              <a:spLocks/>
            </p:cNvSpPr>
            <p:nvPr/>
          </p:nvSpPr>
          <p:spPr>
            <a:xfrm>
              <a:off x="1761350" y="3089385"/>
              <a:ext cx="2122343" cy="23385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b="1" dirty="0">
                <a:solidFill>
                  <a:schemeClr val="accent1"/>
                </a:solidFill>
              </a:endParaRPr>
            </a:p>
          </p:txBody>
        </p:sp>
      </p:grpSp>
      <p:grpSp>
        <p:nvGrpSpPr>
          <p:cNvPr id="27" name="Group 26">
            <a:extLst>
              <a:ext uri="{FF2B5EF4-FFF2-40B4-BE49-F238E27FC236}">
                <a16:creationId xmlns:a16="http://schemas.microsoft.com/office/drawing/2014/main" id="{702A1F70-DBDF-49DB-A645-21FA846CFDFE}"/>
              </a:ext>
            </a:extLst>
          </p:cNvPr>
          <p:cNvGrpSpPr/>
          <p:nvPr/>
        </p:nvGrpSpPr>
        <p:grpSpPr>
          <a:xfrm>
            <a:off x="8231968" y="2477358"/>
            <a:ext cx="3443799" cy="2345259"/>
            <a:chOff x="386891" y="833468"/>
            <a:chExt cx="3655999" cy="2489768"/>
          </a:xfrm>
        </p:grpSpPr>
        <p:grpSp>
          <p:nvGrpSpPr>
            <p:cNvPr id="28" name="Group 27">
              <a:extLst>
                <a:ext uri="{FF2B5EF4-FFF2-40B4-BE49-F238E27FC236}">
                  <a16:creationId xmlns:a16="http://schemas.microsoft.com/office/drawing/2014/main" id="{5DD1C11C-9B32-4C85-83CB-E69A518715F2}"/>
                </a:ext>
              </a:extLst>
            </p:cNvPr>
            <p:cNvGrpSpPr/>
            <p:nvPr/>
          </p:nvGrpSpPr>
          <p:grpSpPr>
            <a:xfrm>
              <a:off x="386891" y="833468"/>
              <a:ext cx="3655999" cy="2482445"/>
              <a:chOff x="297581" y="847475"/>
              <a:chExt cx="3655999" cy="2482445"/>
            </a:xfrm>
          </p:grpSpPr>
          <p:sp>
            <p:nvSpPr>
              <p:cNvPr id="30" name="Rounded Rectangle 54">
                <a:extLst>
                  <a:ext uri="{FF2B5EF4-FFF2-40B4-BE49-F238E27FC236}">
                    <a16:creationId xmlns:a16="http://schemas.microsoft.com/office/drawing/2014/main" id="{BF0F0EC4-75D6-4DF6-A395-FE77AD1CE158}"/>
                  </a:ext>
                </a:extLst>
              </p:cNvPr>
              <p:cNvSpPr/>
              <p:nvPr/>
            </p:nvSpPr>
            <p:spPr>
              <a:xfrm>
                <a:off x="704386" y="1319599"/>
                <a:ext cx="3249194" cy="2010321"/>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Neha Pahuja</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a:p>
                <a:pPr marL="171450" indent="-171450">
                  <a:buFont typeface="Arial" panose="020B0604020202020204" pitchFamily="34" charset="0"/>
                  <a:buChar char="•"/>
                </a:pPr>
                <a:endParaRPr lang="en-US" sz="1000" dirty="0">
                  <a:solidFill>
                    <a:schemeClr val="tx1">
                      <a:lumMod val="75000"/>
                      <a:lumOff val="25000"/>
                    </a:schemeClr>
                  </a:solidFill>
                </a:endParaRPr>
              </a:p>
              <a:p>
                <a:pPr marL="171450" indent="-171450">
                  <a:buFont typeface="Arial" panose="020B0604020202020204" pitchFamily="34" charset="0"/>
                  <a:buChar char="•"/>
                </a:pPr>
                <a:r>
                  <a:rPr lang="en-US" sz="1000" dirty="0">
                    <a:solidFill>
                      <a:schemeClr val="tx1">
                        <a:lumMod val="75000"/>
                        <a:lumOff val="25000"/>
                      </a:schemeClr>
                    </a:solidFill>
                  </a:rPr>
                  <a:t>Product Engineering, Bangalore</a:t>
                </a:r>
              </a:p>
            </p:txBody>
          </p:sp>
          <p:sp>
            <p:nvSpPr>
              <p:cNvPr id="31" name="Oval 30">
                <a:extLst>
                  <a:ext uri="{FF2B5EF4-FFF2-40B4-BE49-F238E27FC236}">
                    <a16:creationId xmlns:a16="http://schemas.microsoft.com/office/drawing/2014/main" id="{511CFB80-5B0F-4565-BAF9-C183B9CDC73A}"/>
                  </a:ext>
                </a:extLst>
              </p:cNvPr>
              <p:cNvSpPr/>
              <p:nvPr/>
            </p:nvSpPr>
            <p:spPr>
              <a:xfrm>
                <a:off x="297581" y="847475"/>
                <a:ext cx="1206670" cy="1206670"/>
              </a:xfrm>
              <a:prstGeom prst="ellipse">
                <a:avLst/>
              </a:prstGeom>
              <a:solidFill>
                <a:schemeClr val="bg1">
                  <a:lumMod val="95000"/>
                </a:schemeClr>
              </a:solidFill>
              <a:ln w="38100">
                <a:solidFill>
                  <a:schemeClr val="accent1"/>
                </a:solidFill>
              </a:ln>
              <a:effectLst>
                <a:glow rad="139700">
                  <a:schemeClr val="accent4">
                    <a:satMod val="175000"/>
                    <a:alpha val="67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Pic</a:t>
                </a:r>
                <a:endParaRPr lang="en-US" dirty="0"/>
              </a:p>
            </p:txBody>
          </p:sp>
        </p:grpSp>
        <p:sp>
          <p:nvSpPr>
            <p:cNvPr id="29" name="Text Placeholder 4">
              <a:extLst>
                <a:ext uri="{FF2B5EF4-FFF2-40B4-BE49-F238E27FC236}">
                  <a16:creationId xmlns:a16="http://schemas.microsoft.com/office/drawing/2014/main" id="{C9F33FFA-BBDE-45FD-B371-836CB54DEFCE}"/>
                </a:ext>
              </a:extLst>
            </p:cNvPr>
            <p:cNvSpPr txBox="1">
              <a:spLocks/>
            </p:cNvSpPr>
            <p:nvPr/>
          </p:nvSpPr>
          <p:spPr>
            <a:xfrm>
              <a:off x="1761350" y="3089385"/>
              <a:ext cx="2122343" cy="23385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b="1" dirty="0">
                <a:solidFill>
                  <a:schemeClr val="accent1"/>
                </a:solidFill>
              </a:endParaRPr>
            </a:p>
          </p:txBody>
        </p:sp>
      </p:grpSp>
      <p:pic>
        <p:nvPicPr>
          <p:cNvPr id="5" name="Picture 4">
            <a:extLst>
              <a:ext uri="{FF2B5EF4-FFF2-40B4-BE49-F238E27FC236}">
                <a16:creationId xmlns:a16="http://schemas.microsoft.com/office/drawing/2014/main" id="{6FF3440F-130B-4BB9-872A-0D4989B12ABE}"/>
              </a:ext>
            </a:extLst>
          </p:cNvPr>
          <p:cNvPicPr>
            <a:picLocks noChangeAspect="1"/>
          </p:cNvPicPr>
          <p:nvPr/>
        </p:nvPicPr>
        <p:blipFill>
          <a:blip r:embed="rId3"/>
          <a:stretch>
            <a:fillRect/>
          </a:stretch>
        </p:blipFill>
        <p:spPr>
          <a:xfrm>
            <a:off x="4301271" y="2509905"/>
            <a:ext cx="1136633" cy="11040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1845570A-AAE3-4818-8CBF-C1FEDB5D453D}"/>
              </a:ext>
            </a:extLst>
          </p:cNvPr>
          <p:cNvPicPr>
            <a:picLocks noChangeAspect="1"/>
          </p:cNvPicPr>
          <p:nvPr/>
        </p:nvPicPr>
        <p:blipFill>
          <a:blip r:embed="rId4"/>
          <a:stretch>
            <a:fillRect/>
          </a:stretch>
        </p:blipFill>
        <p:spPr>
          <a:xfrm>
            <a:off x="8272931" y="2509906"/>
            <a:ext cx="1054705" cy="1074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descr="A person wearing glasses&#10;&#10;Description automatically generated with medium confidence">
            <a:extLst>
              <a:ext uri="{FF2B5EF4-FFF2-40B4-BE49-F238E27FC236}">
                <a16:creationId xmlns:a16="http://schemas.microsoft.com/office/drawing/2014/main" id="{7EA04D3E-069B-B84D-ADBC-1C84872920CF}"/>
              </a:ext>
            </a:extLst>
          </p:cNvPr>
          <p:cNvPicPr>
            <a:picLocks noChangeAspect="1"/>
          </p:cNvPicPr>
          <p:nvPr/>
        </p:nvPicPr>
        <p:blipFill>
          <a:blip r:embed="rId5"/>
          <a:stretch>
            <a:fillRect/>
          </a:stretch>
        </p:blipFill>
        <p:spPr>
          <a:xfrm>
            <a:off x="563327" y="2508321"/>
            <a:ext cx="1042442" cy="10747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86649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753556" y="-53238"/>
            <a:ext cx="8542020" cy="1045326"/>
          </a:xfrm>
        </p:spPr>
        <p:txBody>
          <a:bodyPr/>
          <a:lstStyle/>
          <a:p>
            <a:pPr algn="ctr"/>
            <a:r>
              <a:rPr lang="en-US" dirty="0"/>
              <a:t>Overview</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11199962" y="1870535"/>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dirty="0">
              <a:latin typeface="Franklin Gothic Medium" panose="020B0603020102020204" pitchFamily="34" charset="0"/>
            </a:endParaRPr>
          </a:p>
        </p:txBody>
      </p:sp>
      <p:sp>
        <p:nvSpPr>
          <p:cNvPr id="8" name="Rounded Rectangle 7">
            <a:extLst>
              <a:ext uri="{FF2B5EF4-FFF2-40B4-BE49-F238E27FC236}">
                <a16:creationId xmlns:a16="http://schemas.microsoft.com/office/drawing/2014/main" id="{BF5F541B-4EE3-CA44-B978-9FCB5AB78400}"/>
              </a:ext>
            </a:extLst>
          </p:cNvPr>
          <p:cNvSpPr/>
          <p:nvPr/>
        </p:nvSpPr>
        <p:spPr>
          <a:xfrm>
            <a:off x="1639209" y="1716350"/>
            <a:ext cx="1965648" cy="11790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Type Complicated names of different Medicine/Device</a:t>
            </a:r>
          </a:p>
        </p:txBody>
      </p:sp>
      <p:sp>
        <p:nvSpPr>
          <p:cNvPr id="13" name="TextBox 12">
            <a:extLst>
              <a:ext uri="{FF2B5EF4-FFF2-40B4-BE49-F238E27FC236}">
                <a16:creationId xmlns:a16="http://schemas.microsoft.com/office/drawing/2014/main" id="{5B906FFB-6A12-8D45-AE2B-9C2A733C72D9}"/>
              </a:ext>
            </a:extLst>
          </p:cNvPr>
          <p:cNvSpPr txBox="1"/>
          <p:nvPr/>
        </p:nvSpPr>
        <p:spPr>
          <a:xfrm>
            <a:off x="5124580" y="1086592"/>
            <a:ext cx="1942840" cy="369332"/>
          </a:xfrm>
          <a:prstGeom prst="rect">
            <a:avLst/>
          </a:prstGeom>
          <a:noFill/>
        </p:spPr>
        <p:txBody>
          <a:bodyPr wrap="none" rtlCol="0">
            <a:spAutoFit/>
          </a:bodyPr>
          <a:lstStyle/>
          <a:p>
            <a:r>
              <a:rPr lang="en-US" dirty="0"/>
              <a:t>Traditional Process</a:t>
            </a:r>
          </a:p>
        </p:txBody>
      </p:sp>
      <p:sp>
        <p:nvSpPr>
          <p:cNvPr id="14" name="Rounded Rectangle 13">
            <a:extLst>
              <a:ext uri="{FF2B5EF4-FFF2-40B4-BE49-F238E27FC236}">
                <a16:creationId xmlns:a16="http://schemas.microsoft.com/office/drawing/2014/main" id="{206EFA9E-9D45-DF41-AB05-1E4DBE1CD1EA}"/>
              </a:ext>
            </a:extLst>
          </p:cNvPr>
          <p:cNvSpPr/>
          <p:nvPr/>
        </p:nvSpPr>
        <p:spPr>
          <a:xfrm>
            <a:off x="5278616" y="1716350"/>
            <a:ext cx="1965648" cy="11790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Scroll through various websites to get required info</a:t>
            </a:r>
          </a:p>
        </p:txBody>
      </p:sp>
      <p:sp>
        <p:nvSpPr>
          <p:cNvPr id="15" name="Rounded Rectangle 14">
            <a:extLst>
              <a:ext uri="{FF2B5EF4-FFF2-40B4-BE49-F238E27FC236}">
                <a16:creationId xmlns:a16="http://schemas.microsoft.com/office/drawing/2014/main" id="{9FC50577-F1ED-3048-B6A4-9A44CDEF9BF2}"/>
              </a:ext>
            </a:extLst>
          </p:cNvPr>
          <p:cNvSpPr/>
          <p:nvPr/>
        </p:nvSpPr>
        <p:spPr>
          <a:xfrm>
            <a:off x="8962076" y="1718135"/>
            <a:ext cx="1965648" cy="11790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Verify the authenticity of the visited webpage</a:t>
            </a:r>
          </a:p>
        </p:txBody>
      </p:sp>
      <p:sp>
        <p:nvSpPr>
          <p:cNvPr id="16" name="Right Arrow 15">
            <a:extLst>
              <a:ext uri="{FF2B5EF4-FFF2-40B4-BE49-F238E27FC236}">
                <a16:creationId xmlns:a16="http://schemas.microsoft.com/office/drawing/2014/main" id="{0056413D-1921-2945-A63A-30DC167149A9}"/>
              </a:ext>
            </a:extLst>
          </p:cNvPr>
          <p:cNvSpPr/>
          <p:nvPr/>
        </p:nvSpPr>
        <p:spPr>
          <a:xfrm>
            <a:off x="3872204" y="2313992"/>
            <a:ext cx="1101012" cy="15827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0C4DB585-D562-C44C-BD63-CB8F434BEBE3}"/>
              </a:ext>
            </a:extLst>
          </p:cNvPr>
          <p:cNvSpPr/>
          <p:nvPr/>
        </p:nvSpPr>
        <p:spPr>
          <a:xfrm>
            <a:off x="7588826" y="2324174"/>
            <a:ext cx="1101012" cy="15827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5935719-EFD9-EF43-817E-FEB94813F70A}"/>
              </a:ext>
            </a:extLst>
          </p:cNvPr>
          <p:cNvSpPr txBox="1"/>
          <p:nvPr/>
        </p:nvSpPr>
        <p:spPr>
          <a:xfrm>
            <a:off x="5331590" y="3777965"/>
            <a:ext cx="1877437" cy="369332"/>
          </a:xfrm>
          <a:prstGeom prst="rect">
            <a:avLst/>
          </a:prstGeom>
          <a:noFill/>
        </p:spPr>
        <p:txBody>
          <a:bodyPr wrap="none" rtlCol="0">
            <a:spAutoFit/>
          </a:bodyPr>
          <a:lstStyle/>
          <a:p>
            <a:r>
              <a:rPr lang="en-US" dirty="0"/>
              <a:t>With Our Solution</a:t>
            </a:r>
          </a:p>
        </p:txBody>
      </p:sp>
      <p:sp>
        <p:nvSpPr>
          <p:cNvPr id="19" name="Rounded Rectangle 18">
            <a:extLst>
              <a:ext uri="{FF2B5EF4-FFF2-40B4-BE49-F238E27FC236}">
                <a16:creationId xmlns:a16="http://schemas.microsoft.com/office/drawing/2014/main" id="{8889F860-340A-3545-BD6F-DE35A9A6F6E0}"/>
              </a:ext>
            </a:extLst>
          </p:cNvPr>
          <p:cNvSpPr/>
          <p:nvPr/>
        </p:nvSpPr>
        <p:spPr>
          <a:xfrm>
            <a:off x="5424896" y="4845216"/>
            <a:ext cx="1965648" cy="11790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Open the app </a:t>
            </a:r>
          </a:p>
          <a:p>
            <a:pPr algn="ctr"/>
            <a:r>
              <a:rPr lang="en-US" dirty="0"/>
              <a:t>Capture the Device/Medicine</a:t>
            </a:r>
          </a:p>
          <a:p>
            <a:pPr algn="ctr"/>
            <a:r>
              <a:rPr lang="en-US" dirty="0"/>
              <a:t>Get quick results</a:t>
            </a:r>
          </a:p>
        </p:txBody>
      </p:sp>
    </p:spTree>
    <p:extLst>
      <p:ext uri="{BB962C8B-B14F-4D97-AF65-F5344CB8AC3E}">
        <p14:creationId xmlns:p14="http://schemas.microsoft.com/office/powerpoint/2010/main" val="329028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EFDB297-7A87-984E-8257-6DC2FF4527AC}"/>
              </a:ext>
            </a:extLst>
          </p:cNvPr>
          <p:cNvSpPr/>
          <p:nvPr/>
        </p:nvSpPr>
        <p:spPr>
          <a:xfrm>
            <a:off x="176153" y="5813943"/>
            <a:ext cx="994841" cy="8722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89641" y="-78286"/>
            <a:ext cx="8542020" cy="1045326"/>
          </a:xfrm>
        </p:spPr>
        <p:txBody>
          <a:bodyPr/>
          <a:lstStyle/>
          <a:p>
            <a:pPr algn="ctr"/>
            <a:r>
              <a:rPr lang="en-US" dirty="0"/>
              <a:t>How it works</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dirty="0">
              <a:latin typeface="Franklin Gothic Medium" panose="020B0603020102020204" pitchFamily="34" charset="0"/>
            </a:endParaRPr>
          </a:p>
        </p:txBody>
      </p:sp>
      <p:pic>
        <p:nvPicPr>
          <p:cNvPr id="9" name="Picture 8" descr="Text&#10;&#10;Description automatically generated">
            <a:extLst>
              <a:ext uri="{FF2B5EF4-FFF2-40B4-BE49-F238E27FC236}">
                <a16:creationId xmlns:a16="http://schemas.microsoft.com/office/drawing/2014/main" id="{D1F9BCB5-DB48-4822-BB0E-291C4E975E35}"/>
              </a:ext>
            </a:extLst>
          </p:cNvPr>
          <p:cNvPicPr>
            <a:picLocks noChangeAspect="1"/>
          </p:cNvPicPr>
          <p:nvPr/>
        </p:nvPicPr>
        <p:blipFill>
          <a:blip r:embed="rId3"/>
          <a:stretch>
            <a:fillRect/>
          </a:stretch>
        </p:blipFill>
        <p:spPr>
          <a:xfrm>
            <a:off x="1597110" y="3807704"/>
            <a:ext cx="1734670" cy="1825717"/>
          </a:xfrm>
          <a:prstGeom prst="rect">
            <a:avLst/>
          </a:prstGeom>
        </p:spPr>
      </p:pic>
      <p:pic>
        <p:nvPicPr>
          <p:cNvPr id="12" name="Picture 11" descr="A picture containing text, sign&#10;&#10;Description automatically generated">
            <a:extLst>
              <a:ext uri="{FF2B5EF4-FFF2-40B4-BE49-F238E27FC236}">
                <a16:creationId xmlns:a16="http://schemas.microsoft.com/office/drawing/2014/main" id="{A353E1D6-D5B8-49ED-9DC8-F92A03C536EB}"/>
              </a:ext>
            </a:extLst>
          </p:cNvPr>
          <p:cNvPicPr>
            <a:picLocks noChangeAspect="1"/>
          </p:cNvPicPr>
          <p:nvPr/>
        </p:nvPicPr>
        <p:blipFill>
          <a:blip r:embed="rId4"/>
          <a:stretch>
            <a:fillRect/>
          </a:stretch>
        </p:blipFill>
        <p:spPr>
          <a:xfrm>
            <a:off x="1689641" y="1320147"/>
            <a:ext cx="1642139" cy="1219513"/>
          </a:xfrm>
          <a:prstGeom prst="rect">
            <a:avLst/>
          </a:prstGeom>
        </p:spPr>
      </p:pic>
      <p:sp>
        <p:nvSpPr>
          <p:cNvPr id="8" name="Right Arrow 7">
            <a:extLst>
              <a:ext uri="{FF2B5EF4-FFF2-40B4-BE49-F238E27FC236}">
                <a16:creationId xmlns:a16="http://schemas.microsoft.com/office/drawing/2014/main" id="{4B887D80-0C4B-D046-B20A-D0C5CA20706D}"/>
              </a:ext>
            </a:extLst>
          </p:cNvPr>
          <p:cNvSpPr/>
          <p:nvPr/>
        </p:nvSpPr>
        <p:spPr>
          <a:xfrm>
            <a:off x="3443779" y="1789233"/>
            <a:ext cx="662474" cy="242596"/>
          </a:xfrm>
          <a:prstGeom prst="rightArrow">
            <a:avLst>
              <a:gd name="adj1" fmla="val 50000"/>
              <a:gd name="adj2" fmla="val 7692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1C957F-2BE3-764E-95DC-9AD5E5A891A9}"/>
              </a:ext>
            </a:extLst>
          </p:cNvPr>
          <p:cNvSpPr/>
          <p:nvPr/>
        </p:nvSpPr>
        <p:spPr>
          <a:xfrm>
            <a:off x="3412159" y="1620098"/>
            <a:ext cx="732893" cy="215444"/>
          </a:xfrm>
          <a:prstGeom prst="rect">
            <a:avLst/>
          </a:prstGeom>
        </p:spPr>
        <p:txBody>
          <a:bodyPr wrap="none">
            <a:spAutoFit/>
          </a:bodyPr>
          <a:lstStyle/>
          <a:p>
            <a:r>
              <a:rPr lang="en-US" sz="800" dirty="0"/>
              <a:t>Camera Feed</a:t>
            </a:r>
          </a:p>
        </p:txBody>
      </p:sp>
      <p:sp>
        <p:nvSpPr>
          <p:cNvPr id="19" name="Rounded Rectangle 18">
            <a:extLst>
              <a:ext uri="{FF2B5EF4-FFF2-40B4-BE49-F238E27FC236}">
                <a16:creationId xmlns:a16="http://schemas.microsoft.com/office/drawing/2014/main" id="{488EDA55-E1E8-2441-874F-B9AAB3A995D9}"/>
              </a:ext>
            </a:extLst>
          </p:cNvPr>
          <p:cNvSpPr/>
          <p:nvPr/>
        </p:nvSpPr>
        <p:spPr>
          <a:xfrm>
            <a:off x="4247831" y="1491436"/>
            <a:ext cx="1351650" cy="758367"/>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3C3957D6-257D-324B-8929-1452B754E802}"/>
              </a:ext>
            </a:extLst>
          </p:cNvPr>
          <p:cNvSpPr txBox="1"/>
          <p:nvPr/>
        </p:nvSpPr>
        <p:spPr>
          <a:xfrm>
            <a:off x="4383390" y="1620098"/>
            <a:ext cx="1063690" cy="461665"/>
          </a:xfrm>
          <a:prstGeom prst="rect">
            <a:avLst/>
          </a:prstGeom>
          <a:noFill/>
        </p:spPr>
        <p:txBody>
          <a:bodyPr wrap="square" rtlCol="0">
            <a:spAutoFit/>
          </a:bodyPr>
          <a:lstStyle/>
          <a:p>
            <a:r>
              <a:rPr lang="en-US" sz="1200" dirty="0">
                <a:solidFill>
                  <a:schemeClr val="bg1"/>
                </a:solidFill>
              </a:rPr>
              <a:t>Pixel Format Conversion</a:t>
            </a:r>
          </a:p>
        </p:txBody>
      </p:sp>
      <p:sp>
        <p:nvSpPr>
          <p:cNvPr id="21" name="Right Arrow 20">
            <a:extLst>
              <a:ext uri="{FF2B5EF4-FFF2-40B4-BE49-F238E27FC236}">
                <a16:creationId xmlns:a16="http://schemas.microsoft.com/office/drawing/2014/main" id="{358784AA-624B-0949-918A-F3BCB3204E74}"/>
              </a:ext>
            </a:extLst>
          </p:cNvPr>
          <p:cNvSpPr/>
          <p:nvPr/>
        </p:nvSpPr>
        <p:spPr>
          <a:xfrm>
            <a:off x="5853058" y="1789233"/>
            <a:ext cx="662474" cy="242596"/>
          </a:xfrm>
          <a:prstGeom prst="rightArrow">
            <a:avLst>
              <a:gd name="adj1" fmla="val 50000"/>
              <a:gd name="adj2" fmla="val 7692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n 21">
            <a:extLst>
              <a:ext uri="{FF2B5EF4-FFF2-40B4-BE49-F238E27FC236}">
                <a16:creationId xmlns:a16="http://schemas.microsoft.com/office/drawing/2014/main" id="{F8F9AB71-2D5F-8240-A21E-C8FDB646BAC6}"/>
              </a:ext>
            </a:extLst>
          </p:cNvPr>
          <p:cNvSpPr/>
          <p:nvPr/>
        </p:nvSpPr>
        <p:spPr>
          <a:xfrm>
            <a:off x="9201949" y="1471241"/>
            <a:ext cx="1147666" cy="758367"/>
          </a:xfrm>
          <a:prstGeom prst="ca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4E4C83-FCC4-604D-A07C-8A5EF194C785}"/>
              </a:ext>
            </a:extLst>
          </p:cNvPr>
          <p:cNvSpPr txBox="1"/>
          <p:nvPr/>
        </p:nvSpPr>
        <p:spPr>
          <a:xfrm>
            <a:off x="9386318" y="1675987"/>
            <a:ext cx="873192" cy="507831"/>
          </a:xfrm>
          <a:prstGeom prst="rect">
            <a:avLst/>
          </a:prstGeom>
          <a:noFill/>
        </p:spPr>
        <p:txBody>
          <a:bodyPr wrap="square" rtlCol="0">
            <a:spAutoFit/>
          </a:bodyPr>
          <a:lstStyle/>
          <a:p>
            <a:r>
              <a:rPr lang="en-US" sz="900" dirty="0">
                <a:solidFill>
                  <a:schemeClr val="bg2"/>
                </a:solidFill>
              </a:rPr>
              <a:t>Cloud Database Target Images</a:t>
            </a:r>
          </a:p>
        </p:txBody>
      </p:sp>
      <p:sp>
        <p:nvSpPr>
          <p:cNvPr id="25" name="Rounded Rectangle 24">
            <a:extLst>
              <a:ext uri="{FF2B5EF4-FFF2-40B4-BE49-F238E27FC236}">
                <a16:creationId xmlns:a16="http://schemas.microsoft.com/office/drawing/2014/main" id="{A8FDAFDD-A1FC-BB47-9033-1F857AF34E88}"/>
              </a:ext>
            </a:extLst>
          </p:cNvPr>
          <p:cNvSpPr/>
          <p:nvPr/>
        </p:nvSpPr>
        <p:spPr>
          <a:xfrm>
            <a:off x="6798689" y="1463444"/>
            <a:ext cx="1351650" cy="758367"/>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TextBox 25">
            <a:extLst>
              <a:ext uri="{FF2B5EF4-FFF2-40B4-BE49-F238E27FC236}">
                <a16:creationId xmlns:a16="http://schemas.microsoft.com/office/drawing/2014/main" id="{073154A8-A2FD-9246-A5BF-550682D96FC9}"/>
              </a:ext>
            </a:extLst>
          </p:cNvPr>
          <p:cNvSpPr txBox="1"/>
          <p:nvPr/>
        </p:nvSpPr>
        <p:spPr>
          <a:xfrm>
            <a:off x="6995542" y="1639786"/>
            <a:ext cx="957943" cy="461665"/>
          </a:xfrm>
          <a:prstGeom prst="rect">
            <a:avLst/>
          </a:prstGeom>
          <a:noFill/>
        </p:spPr>
        <p:txBody>
          <a:bodyPr wrap="square" rtlCol="0">
            <a:spAutoFit/>
          </a:bodyPr>
          <a:lstStyle/>
          <a:p>
            <a:r>
              <a:rPr lang="en-US" sz="1200" dirty="0">
                <a:solidFill>
                  <a:schemeClr val="bg2"/>
                </a:solidFill>
              </a:rPr>
              <a:t>Extracted Features</a:t>
            </a:r>
          </a:p>
        </p:txBody>
      </p:sp>
      <p:sp>
        <p:nvSpPr>
          <p:cNvPr id="27" name="Down Arrow 26">
            <a:extLst>
              <a:ext uri="{FF2B5EF4-FFF2-40B4-BE49-F238E27FC236}">
                <a16:creationId xmlns:a16="http://schemas.microsoft.com/office/drawing/2014/main" id="{C66D8054-0F7B-BF4C-9374-D20320A7FDF2}"/>
              </a:ext>
            </a:extLst>
          </p:cNvPr>
          <p:cNvSpPr/>
          <p:nvPr/>
        </p:nvSpPr>
        <p:spPr>
          <a:xfrm>
            <a:off x="7520067" y="2407043"/>
            <a:ext cx="159052" cy="5715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Down Arrow 27">
            <a:extLst>
              <a:ext uri="{FF2B5EF4-FFF2-40B4-BE49-F238E27FC236}">
                <a16:creationId xmlns:a16="http://schemas.microsoft.com/office/drawing/2014/main" id="{39B0DFBC-107E-9745-859C-8B8A81BECD9E}"/>
              </a:ext>
            </a:extLst>
          </p:cNvPr>
          <p:cNvSpPr/>
          <p:nvPr/>
        </p:nvSpPr>
        <p:spPr>
          <a:xfrm>
            <a:off x="9742241" y="2373881"/>
            <a:ext cx="161346" cy="5715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811508EE-C5BA-0942-A00A-011191864AE9}"/>
              </a:ext>
            </a:extLst>
          </p:cNvPr>
          <p:cNvSpPr/>
          <p:nvPr/>
        </p:nvSpPr>
        <p:spPr>
          <a:xfrm>
            <a:off x="6995542" y="3151140"/>
            <a:ext cx="3622720" cy="3206492"/>
          </a:xfrm>
          <a:prstGeom prst="roundRect">
            <a:avLst>
              <a:gd name="adj" fmla="val 1084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F9EEF54C-F8C2-5A45-B748-D139574B608A}"/>
              </a:ext>
            </a:extLst>
          </p:cNvPr>
          <p:cNvSpPr/>
          <p:nvPr/>
        </p:nvSpPr>
        <p:spPr>
          <a:xfrm>
            <a:off x="7277660" y="3607424"/>
            <a:ext cx="2981850" cy="758367"/>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Feature Matching and Tracking</a:t>
            </a:r>
          </a:p>
        </p:txBody>
      </p:sp>
      <p:sp>
        <p:nvSpPr>
          <p:cNvPr id="32" name="Rounded Rectangle 31">
            <a:extLst>
              <a:ext uri="{FF2B5EF4-FFF2-40B4-BE49-F238E27FC236}">
                <a16:creationId xmlns:a16="http://schemas.microsoft.com/office/drawing/2014/main" id="{21BA15CC-EBDC-D345-B148-31CA1EA7D775}"/>
              </a:ext>
            </a:extLst>
          </p:cNvPr>
          <p:cNvSpPr/>
          <p:nvPr/>
        </p:nvSpPr>
        <p:spPr>
          <a:xfrm>
            <a:off x="7344814" y="4985929"/>
            <a:ext cx="2914696" cy="758367"/>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Superimposing Info Cards</a:t>
            </a:r>
          </a:p>
        </p:txBody>
      </p:sp>
      <p:sp>
        <p:nvSpPr>
          <p:cNvPr id="33" name="Right Arrow 32">
            <a:extLst>
              <a:ext uri="{FF2B5EF4-FFF2-40B4-BE49-F238E27FC236}">
                <a16:creationId xmlns:a16="http://schemas.microsoft.com/office/drawing/2014/main" id="{4DC9A390-C862-1C45-83F7-23DD1E38BC7F}"/>
              </a:ext>
            </a:extLst>
          </p:cNvPr>
          <p:cNvSpPr/>
          <p:nvPr/>
        </p:nvSpPr>
        <p:spPr>
          <a:xfrm rot="10800000">
            <a:off x="6203272" y="4726917"/>
            <a:ext cx="662474" cy="242596"/>
          </a:xfrm>
          <a:prstGeom prst="rightArrow">
            <a:avLst>
              <a:gd name="adj1" fmla="val 50000"/>
              <a:gd name="adj2" fmla="val 7692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F52D1295-6544-4F45-AB06-798F19A8ECC2}"/>
              </a:ext>
            </a:extLst>
          </p:cNvPr>
          <p:cNvSpPr/>
          <p:nvPr/>
        </p:nvSpPr>
        <p:spPr>
          <a:xfrm>
            <a:off x="4721825" y="4423551"/>
            <a:ext cx="1351650" cy="758367"/>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Render Camera View</a:t>
            </a:r>
          </a:p>
        </p:txBody>
      </p:sp>
      <p:sp>
        <p:nvSpPr>
          <p:cNvPr id="35" name="TextBox 34">
            <a:extLst>
              <a:ext uri="{FF2B5EF4-FFF2-40B4-BE49-F238E27FC236}">
                <a16:creationId xmlns:a16="http://schemas.microsoft.com/office/drawing/2014/main" id="{E33D0906-4B5F-FF41-93A1-A66A295EC69B}"/>
              </a:ext>
            </a:extLst>
          </p:cNvPr>
          <p:cNvSpPr txBox="1"/>
          <p:nvPr/>
        </p:nvSpPr>
        <p:spPr>
          <a:xfrm>
            <a:off x="5794452" y="1631086"/>
            <a:ext cx="952505" cy="215444"/>
          </a:xfrm>
          <a:prstGeom prst="rect">
            <a:avLst/>
          </a:prstGeom>
          <a:noFill/>
        </p:spPr>
        <p:txBody>
          <a:bodyPr wrap="none" rtlCol="0">
            <a:spAutoFit/>
          </a:bodyPr>
          <a:lstStyle/>
          <a:p>
            <a:r>
              <a:rPr lang="en-US" sz="800" dirty="0"/>
              <a:t>Feature Extraction</a:t>
            </a:r>
          </a:p>
        </p:txBody>
      </p:sp>
      <p:sp>
        <p:nvSpPr>
          <p:cNvPr id="36" name="Right Arrow 35">
            <a:extLst>
              <a:ext uri="{FF2B5EF4-FFF2-40B4-BE49-F238E27FC236}">
                <a16:creationId xmlns:a16="http://schemas.microsoft.com/office/drawing/2014/main" id="{FB2010E4-AA92-6C40-B760-F7025A312C52}"/>
              </a:ext>
            </a:extLst>
          </p:cNvPr>
          <p:cNvSpPr/>
          <p:nvPr/>
        </p:nvSpPr>
        <p:spPr>
          <a:xfrm rot="10800000">
            <a:off x="3695563" y="4701192"/>
            <a:ext cx="662474" cy="242596"/>
          </a:xfrm>
          <a:prstGeom prst="rightArrow">
            <a:avLst>
              <a:gd name="adj1" fmla="val 50000"/>
              <a:gd name="adj2" fmla="val 7692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40128D1-1A19-7649-8988-879537156B34}"/>
              </a:ext>
            </a:extLst>
          </p:cNvPr>
          <p:cNvSpPr txBox="1"/>
          <p:nvPr/>
        </p:nvSpPr>
        <p:spPr>
          <a:xfrm>
            <a:off x="3775016" y="4485748"/>
            <a:ext cx="708848" cy="215444"/>
          </a:xfrm>
          <a:prstGeom prst="rect">
            <a:avLst/>
          </a:prstGeom>
          <a:noFill/>
        </p:spPr>
        <p:txBody>
          <a:bodyPr wrap="none" rtlCol="0">
            <a:spAutoFit/>
          </a:bodyPr>
          <a:lstStyle/>
          <a:p>
            <a:r>
              <a:rPr lang="en-US" sz="800" dirty="0"/>
              <a:t>Output Feed</a:t>
            </a:r>
          </a:p>
        </p:txBody>
      </p:sp>
      <p:sp>
        <p:nvSpPr>
          <p:cNvPr id="39" name="Subtitle 38">
            <a:extLst>
              <a:ext uri="{FF2B5EF4-FFF2-40B4-BE49-F238E27FC236}">
                <a16:creationId xmlns:a16="http://schemas.microsoft.com/office/drawing/2014/main" id="{B8C146E7-CEFD-9E42-A9E7-301738E75A0F}"/>
              </a:ext>
            </a:extLst>
          </p:cNvPr>
          <p:cNvSpPr>
            <a:spLocks noGrp="1"/>
          </p:cNvSpPr>
          <p:nvPr>
            <p:ph type="subTitle" idx="1"/>
          </p:nvPr>
        </p:nvSpPr>
        <p:spPr>
          <a:xfrm>
            <a:off x="-3422710" y="6866764"/>
            <a:ext cx="7197726" cy="1405467"/>
          </a:xfrm>
        </p:spPr>
        <p:txBody>
          <a:bodyPr/>
          <a:lstStyle/>
          <a:p>
            <a:endParaRPr lang="en-US" dirty="0"/>
          </a:p>
        </p:txBody>
      </p:sp>
      <p:pic>
        <p:nvPicPr>
          <p:cNvPr id="40" name="Picture 39">
            <a:extLst>
              <a:ext uri="{FF2B5EF4-FFF2-40B4-BE49-F238E27FC236}">
                <a16:creationId xmlns:a16="http://schemas.microsoft.com/office/drawing/2014/main" id="{A391044E-3F21-7B44-BE57-5DFF4ACFC9A7}"/>
              </a:ext>
            </a:extLst>
          </p:cNvPr>
          <p:cNvPicPr>
            <a:picLocks noChangeAspect="1"/>
          </p:cNvPicPr>
          <p:nvPr/>
        </p:nvPicPr>
        <p:blipFill>
          <a:blip r:embed="rId5"/>
          <a:stretch>
            <a:fillRect/>
          </a:stretch>
        </p:blipFill>
        <p:spPr>
          <a:xfrm>
            <a:off x="176153" y="5849879"/>
            <a:ext cx="865046" cy="865046"/>
          </a:xfrm>
          <a:prstGeom prst="rect">
            <a:avLst/>
          </a:prstGeom>
        </p:spPr>
      </p:pic>
      <p:pic>
        <p:nvPicPr>
          <p:cNvPr id="42" name="Picture 41">
            <a:extLst>
              <a:ext uri="{FF2B5EF4-FFF2-40B4-BE49-F238E27FC236}">
                <a16:creationId xmlns:a16="http://schemas.microsoft.com/office/drawing/2014/main" id="{22EE48E3-2E2A-B049-BCFE-084552626F1F}"/>
              </a:ext>
            </a:extLst>
          </p:cNvPr>
          <p:cNvPicPr>
            <a:picLocks noChangeAspect="1"/>
          </p:cNvPicPr>
          <p:nvPr/>
        </p:nvPicPr>
        <p:blipFill>
          <a:blip r:embed="rId6"/>
          <a:stretch>
            <a:fillRect/>
          </a:stretch>
        </p:blipFill>
        <p:spPr>
          <a:xfrm>
            <a:off x="11037306" y="5857132"/>
            <a:ext cx="865046" cy="865046"/>
          </a:xfrm>
          <a:prstGeom prst="rect">
            <a:avLst/>
          </a:prstGeom>
          <a:solidFill>
            <a:schemeClr val="tx1"/>
          </a:solidFill>
          <a:ln>
            <a:solidFill>
              <a:schemeClr val="bg1"/>
            </a:solidFill>
          </a:ln>
        </p:spPr>
      </p:pic>
    </p:spTree>
    <p:extLst>
      <p:ext uri="{BB962C8B-B14F-4D97-AF65-F5344CB8AC3E}">
        <p14:creationId xmlns:p14="http://schemas.microsoft.com/office/powerpoint/2010/main" val="31020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89640" y="-78286"/>
            <a:ext cx="9329575" cy="1045326"/>
          </a:xfrm>
        </p:spPr>
        <p:txBody>
          <a:bodyPr>
            <a:normAutofit/>
          </a:bodyPr>
          <a:lstStyle/>
          <a:p>
            <a:pPr algn="ctr"/>
            <a:r>
              <a:rPr lang="en-US" dirty="0"/>
              <a:t>Solution Synopsis</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dirty="0">
              <a:latin typeface="Franklin Gothic Medium" panose="020B0603020102020204" pitchFamily="34" charset="0"/>
            </a:endParaRPr>
          </a:p>
        </p:txBody>
      </p:sp>
      <p:graphicFrame>
        <p:nvGraphicFramePr>
          <p:cNvPr id="6" name="Content Placeholder 2">
            <a:extLst>
              <a:ext uri="{FF2B5EF4-FFF2-40B4-BE49-F238E27FC236}">
                <a16:creationId xmlns:a16="http://schemas.microsoft.com/office/drawing/2014/main" id="{4280D6B5-7AD8-4B62-8B8B-7C3CF211A72A}"/>
              </a:ext>
            </a:extLst>
          </p:cNvPr>
          <p:cNvGraphicFramePr>
            <a:graphicFrameLocks/>
          </p:cNvGraphicFramePr>
          <p:nvPr>
            <p:extLst>
              <p:ext uri="{D42A27DB-BD31-4B8C-83A1-F6EECF244321}">
                <p14:modId xmlns:p14="http://schemas.microsoft.com/office/powerpoint/2010/main" val="1976559570"/>
              </p:ext>
            </p:extLst>
          </p:nvPr>
        </p:nvGraphicFramePr>
        <p:xfrm>
          <a:off x="1030287" y="2019106"/>
          <a:ext cx="10131425" cy="3957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071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14995" y="2062065"/>
            <a:ext cx="9329575" cy="2125526"/>
          </a:xfrm>
        </p:spPr>
        <p:txBody>
          <a:bodyPr>
            <a:noAutofit/>
          </a:bodyPr>
          <a:lstStyle/>
          <a:p>
            <a:pPr algn="ctr"/>
            <a:r>
              <a:rPr lang="en-US" sz="14800" dirty="0"/>
              <a:t>DEMO</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dirty="0">
              <a:latin typeface="Franklin Gothic Medium" panose="020B0603020102020204" pitchFamily="34" charset="0"/>
            </a:endParaRPr>
          </a:p>
        </p:txBody>
      </p:sp>
    </p:spTree>
    <p:extLst>
      <p:ext uri="{BB962C8B-B14F-4D97-AF65-F5344CB8AC3E}">
        <p14:creationId xmlns:p14="http://schemas.microsoft.com/office/powerpoint/2010/main" val="1369228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E34829978D304990F7FA22F520BFAB" ma:contentTypeVersion="12" ma:contentTypeDescription="Create a new document." ma:contentTypeScope="" ma:versionID="a0e1cb9df1c7f18297b129c936be0f18">
  <xsd:schema xmlns:xsd="http://www.w3.org/2001/XMLSchema" xmlns:xs="http://www.w3.org/2001/XMLSchema" xmlns:p="http://schemas.microsoft.com/office/2006/metadata/properties" xmlns:ns2="c85ca5d0-e066-4649-92bd-c0ed5ca17023" xmlns:ns3="b557f792-c62b-4bda-b579-7e9f150242fa" targetNamespace="http://schemas.microsoft.com/office/2006/metadata/properties" ma:root="true" ma:fieldsID="fd8549d0191f6c3667eba47a15a24c2f" ns2:_="" ns3:_="">
    <xsd:import namespace="c85ca5d0-e066-4649-92bd-c0ed5ca17023"/>
    <xsd:import namespace="b557f792-c62b-4bda-b579-7e9f150242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5ca5d0-e066-4649-92bd-c0ed5ca170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557f792-c62b-4bda-b579-7e9f150242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7D2BED-8584-403E-B0D3-989B74D83728}">
  <ds:schemaRefs>
    <ds:schemaRef ds:uri="http://schemas.microsoft.com/sharepoint/v3/contenttype/forms"/>
  </ds:schemaRefs>
</ds:datastoreItem>
</file>

<file path=customXml/itemProps2.xml><?xml version="1.0" encoding="utf-8"?>
<ds:datastoreItem xmlns:ds="http://schemas.openxmlformats.org/officeDocument/2006/customXml" ds:itemID="{619D48B7-15E4-49FF-A687-9379E9A862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5ca5d0-e066-4649-92bd-c0ed5ca17023"/>
    <ds:schemaRef ds:uri="b557f792-c62b-4bda-b579-7e9f150242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B5E4B-5371-42CC-8B3D-69841C2FCF0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6982</TotalTime>
  <Words>365</Words>
  <Application>Microsoft Macintosh PowerPoint</Application>
  <PresentationFormat>Widescreen</PresentationFormat>
  <Paragraphs>58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Franklin Gothic Medium</vt:lpstr>
      <vt:lpstr>Celestial</vt:lpstr>
      <vt:lpstr>MED-Assist</vt:lpstr>
      <vt:lpstr>Team Member Profiles</vt:lpstr>
      <vt:lpstr>Overview</vt:lpstr>
      <vt:lpstr>How it works</vt:lpstr>
      <vt:lpstr>Solution Synopsis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Virtual Global Hackathon</dc:title>
  <dc:creator>Wacker, Aaron C</dc:creator>
  <cp:lastModifiedBy>Batra, Arpit</cp:lastModifiedBy>
  <cp:revision>143</cp:revision>
  <dcterms:created xsi:type="dcterms:W3CDTF">2020-07-28T00:06:20Z</dcterms:created>
  <dcterms:modified xsi:type="dcterms:W3CDTF">2021-08-06T20:08:40Z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0x01010075E34829978D304990F7FA22F520BFAB</vt:lpwstr>
  </property>
</Properties>
</file>